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9" r:id="rId2"/>
    <p:sldId id="296" r:id="rId3"/>
    <p:sldId id="298" r:id="rId4"/>
    <p:sldId id="300" r:id="rId5"/>
    <p:sldId id="303" r:id="rId6"/>
    <p:sldId id="317" r:id="rId7"/>
    <p:sldId id="324" r:id="rId8"/>
    <p:sldId id="325" r:id="rId9"/>
    <p:sldId id="33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3333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0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5227C-0A83-4066-8703-64542D1A8ABB}" type="datetimeFigureOut">
              <a:rPr lang="tr-TR" smtClean="0"/>
              <a:pPr/>
              <a:t>4.11.2015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E2F2-BFFC-484A-9DE2-96871E7896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6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7EAF7B-5706-4B22-A644-F7091455BA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9E3-C4BA-41AF-8EE6-F803A44E85D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D18D-B83E-46D1-A663-399F1C67DC2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03C-1E1E-4709-9F14-68A2C79B18C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815B-A0D1-4A3E-903B-2B65F5C6987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0B0B-8DBC-4BEA-BE2F-BEEA0BBD43D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E48B6D-5806-4E3D-9690-DC3D907FB32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58B5992-BF0B-4DEA-A857-210C4ED05BE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B348-C0F7-4B01-8C88-F5D5CF01562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26A8-453C-4E95-A894-64D1275ADDC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EC3C-CBC7-4D30-BF15-D8D4195AAD7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97F575-2A96-4950-9F94-8415951204E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lerekibi54@gmail.com" TargetMode="External"/><Relationship Id="rId2" Type="http://schemas.openxmlformats.org/officeDocument/2006/relationships/hyperlink" Target="mailto:projelerekibi54@meb.gov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214282" y="4572008"/>
            <a:ext cx="5688013" cy="6477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eTwinning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71" descr="C:\Users\Yeliz\Desktop\logo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7691" y="404664"/>
            <a:ext cx="6649603" cy="3740402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1785918" y="3714752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 smtClean="0">
                <a:solidFill>
                  <a:srgbClr val="333333"/>
                </a:solidFill>
              </a:rPr>
              <a:t>eTwinning</a:t>
            </a:r>
            <a:r>
              <a:rPr lang="tr-TR" sz="3600" b="1" dirty="0" smtClean="0">
                <a:solidFill>
                  <a:srgbClr val="333333"/>
                </a:solidFill>
              </a:rPr>
              <a:t> Projeleri Nedir?</a:t>
            </a:r>
          </a:p>
          <a:p>
            <a:pPr algn="ctr"/>
            <a:r>
              <a:rPr lang="tr-TR" sz="3600" b="1" dirty="0" err="1" smtClean="0">
                <a:solidFill>
                  <a:srgbClr val="333333"/>
                </a:solidFill>
              </a:rPr>
              <a:t>Twinspace</a:t>
            </a:r>
            <a:r>
              <a:rPr lang="tr-TR" sz="3600" b="1" dirty="0" smtClean="0">
                <a:solidFill>
                  <a:srgbClr val="333333"/>
                </a:solidFill>
              </a:rPr>
              <a:t> Nedir?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2915816" y="5072074"/>
            <a:ext cx="3579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www.</a:t>
            </a:r>
            <a:r>
              <a:rPr lang="tr-TR" sz="3200" dirty="0" err="1" smtClean="0">
                <a:solidFill>
                  <a:srgbClr val="FF0000"/>
                </a:solidFill>
              </a:rPr>
              <a:t>etwinning</a:t>
            </a:r>
            <a:r>
              <a:rPr lang="tr-TR" sz="3200" dirty="0" smtClean="0">
                <a:solidFill>
                  <a:srgbClr val="FF0000"/>
                </a:solidFill>
              </a:rPr>
              <a:t>.net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ogo_etwenning_por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740" y="642918"/>
            <a:ext cx="48281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642910" y="2357430"/>
            <a:ext cx="7929618" cy="393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tr-TR" sz="2400" dirty="0" err="1" smtClean="0">
                <a:latin typeface="Arial" charset="0"/>
              </a:rPr>
              <a:t>eTwinning</a:t>
            </a:r>
            <a:r>
              <a:rPr lang="tr-TR" sz="2400" dirty="0">
                <a:latin typeface="Arial" charset="0"/>
              </a:rPr>
              <a:t>, Bilgi ve İletişim Teknolojilerinin (ICT) kullanımı yoluyla Avrupa’da okul işbirliğini </a:t>
            </a:r>
            <a:r>
              <a:rPr lang="tr-TR" sz="2400" dirty="0" smtClean="0">
                <a:latin typeface="Arial" charset="0"/>
              </a:rPr>
              <a:t>destekleyen </a:t>
            </a:r>
            <a:r>
              <a:rPr lang="tr-TR" sz="2400" dirty="0" err="1" smtClean="0">
                <a:latin typeface="Arial" charset="0"/>
              </a:rPr>
              <a:t>Erasmus</a:t>
            </a:r>
            <a:r>
              <a:rPr lang="tr-TR" sz="2400" dirty="0" smtClean="0"/>
              <a:t>+ </a:t>
            </a:r>
            <a:r>
              <a:rPr lang="tr-TR" sz="2400" dirty="0" smtClean="0">
                <a:latin typeface="Arial" charset="0"/>
              </a:rPr>
              <a:t>Programı </a:t>
            </a:r>
            <a:r>
              <a:rPr lang="tr-TR" sz="2400" dirty="0">
                <a:latin typeface="Arial" charset="0"/>
              </a:rPr>
              <a:t>içerisinde yer alan bir proje uygulamasıdır. </a:t>
            </a:r>
            <a:endParaRPr lang="tr-TR" sz="2400" dirty="0" smtClean="0">
              <a:latin typeface="Arial" charset="0"/>
            </a:endParaRPr>
          </a:p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tr-TR" sz="2400" dirty="0" smtClean="0"/>
              <a:t>Herhangi bir hibe ya da yurtdışı hareketliliği bulunmamaktadır.</a:t>
            </a:r>
            <a:endParaRPr lang="tr-TR" sz="2400" dirty="0" smtClean="0">
              <a:latin typeface="Arial" charset="0"/>
            </a:endParaRPr>
          </a:p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tr-TR" sz="2400" dirty="0" smtClean="0">
                <a:latin typeface="Arial" charset="0"/>
              </a:rPr>
              <a:t>Okulların </a:t>
            </a:r>
            <a:r>
              <a:rPr lang="tr-TR" sz="2400" dirty="0">
                <a:latin typeface="Arial" charset="0"/>
              </a:rPr>
              <a:t>ortaklık kurmalarını ve herhangi bir alanda ortak projeler başlatmalarını kolaylaştırmak için destek, fikir ve araç sağlar.</a:t>
            </a:r>
            <a:r>
              <a:rPr lang="tr-TR" sz="2800" b="1" dirty="0">
                <a:latin typeface="Arial" charset="0"/>
              </a:rPr>
              <a:t> </a:t>
            </a:r>
            <a:endParaRPr lang="tr-TR" sz="2400" b="1" dirty="0">
              <a:latin typeface="Arial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786182" y="1785926"/>
            <a:ext cx="1521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NEDİR?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Users\YELİZ\AppData\Local\Microsoft\Windows\Temporary Internet Files\Content.IE5\YPRBNLAO\MC900237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92375"/>
            <a:ext cx="2468563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ğri Bağlayıcı 8"/>
          <p:cNvCxnSpPr>
            <a:stCxn id="0" idx="0"/>
          </p:cNvCxnSpPr>
          <p:nvPr/>
        </p:nvCxnSpPr>
        <p:spPr>
          <a:xfrm rot="5400000" flipH="1" flipV="1">
            <a:off x="4576763" y="1849438"/>
            <a:ext cx="576262" cy="7096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ğri Bağlayıcı 14"/>
          <p:cNvCxnSpPr/>
          <p:nvPr/>
        </p:nvCxnSpPr>
        <p:spPr>
          <a:xfrm>
            <a:off x="5745163" y="2781300"/>
            <a:ext cx="722312" cy="431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ğri Bağlayıcı 16"/>
          <p:cNvCxnSpPr/>
          <p:nvPr/>
        </p:nvCxnSpPr>
        <p:spPr>
          <a:xfrm rot="10800000" flipV="1">
            <a:off x="2859088" y="4886325"/>
            <a:ext cx="417512" cy="2111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ğri Bağlayıcı 17"/>
          <p:cNvCxnSpPr/>
          <p:nvPr/>
        </p:nvCxnSpPr>
        <p:spPr>
          <a:xfrm rot="16200000" flipH="1">
            <a:off x="3961606" y="5257007"/>
            <a:ext cx="919163" cy="177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ğri Bağlayıcı 18"/>
          <p:cNvCxnSpPr/>
          <p:nvPr/>
        </p:nvCxnSpPr>
        <p:spPr>
          <a:xfrm rot="10800000">
            <a:off x="3000375" y="3330575"/>
            <a:ext cx="581025" cy="2873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ğri Bağlayıcı 19"/>
          <p:cNvCxnSpPr/>
          <p:nvPr/>
        </p:nvCxnSpPr>
        <p:spPr>
          <a:xfrm>
            <a:off x="5634038" y="4410075"/>
            <a:ext cx="709612" cy="6032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kdörtgen 20"/>
          <p:cNvSpPr/>
          <p:nvPr/>
        </p:nvSpPr>
        <p:spPr>
          <a:xfrm>
            <a:off x="5574342" y="1977086"/>
            <a:ext cx="210128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Yabancı Dil</a:t>
            </a:r>
          </a:p>
        </p:txBody>
      </p:sp>
      <p:sp>
        <p:nvSpPr>
          <p:cNvPr id="27" name="Dikdörtgen 26"/>
          <p:cNvSpPr/>
          <p:nvPr/>
        </p:nvSpPr>
        <p:spPr>
          <a:xfrm>
            <a:off x="6411894" y="3120560"/>
            <a:ext cx="26597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Sosyal Bilgiler</a:t>
            </a:r>
          </a:p>
        </p:txBody>
      </p:sp>
      <p:sp>
        <p:nvSpPr>
          <p:cNvPr id="29" name="Dikdörtgen 28"/>
          <p:cNvSpPr/>
          <p:nvPr/>
        </p:nvSpPr>
        <p:spPr>
          <a:xfrm>
            <a:off x="6499584" y="5097379"/>
            <a:ext cx="23391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Fen Bilimleri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2972396" y="5799139"/>
            <a:ext cx="33185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Demokrasi Eğitimi</a:t>
            </a:r>
          </a:p>
        </p:txBody>
      </p:sp>
      <p:sp>
        <p:nvSpPr>
          <p:cNvPr id="31" name="Dikdörtgen 30"/>
          <p:cNvSpPr/>
          <p:nvPr/>
        </p:nvSpPr>
        <p:spPr>
          <a:xfrm>
            <a:off x="1464324" y="5013176"/>
            <a:ext cx="130356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Drama</a:t>
            </a:r>
          </a:p>
        </p:txBody>
      </p:sp>
      <p:sp>
        <p:nvSpPr>
          <p:cNvPr id="32" name="Dikdörtgen 31"/>
          <p:cNvSpPr/>
          <p:nvPr/>
        </p:nvSpPr>
        <p:spPr>
          <a:xfrm>
            <a:off x="381926" y="2643009"/>
            <a:ext cx="248016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Çevre Eğitimi</a:t>
            </a:r>
          </a:p>
        </p:txBody>
      </p:sp>
      <p:sp>
        <p:nvSpPr>
          <p:cNvPr id="33" name="Dikdörtgen 32"/>
          <p:cNvSpPr/>
          <p:nvPr/>
        </p:nvSpPr>
        <p:spPr>
          <a:xfrm>
            <a:off x="2239537" y="1977086"/>
            <a:ext cx="118333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Müzik</a:t>
            </a:r>
          </a:p>
        </p:txBody>
      </p:sp>
      <p:cxnSp>
        <p:nvCxnSpPr>
          <p:cNvPr id="34" name="Eğri Bağlayıcı 33"/>
          <p:cNvCxnSpPr/>
          <p:nvPr/>
        </p:nvCxnSpPr>
        <p:spPr>
          <a:xfrm rot="10800000">
            <a:off x="3468688" y="2127250"/>
            <a:ext cx="582612" cy="3651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ğri Bağlayıcı 37"/>
          <p:cNvCxnSpPr/>
          <p:nvPr/>
        </p:nvCxnSpPr>
        <p:spPr>
          <a:xfrm rot="10800000" flipV="1">
            <a:off x="2933700" y="4197350"/>
            <a:ext cx="417513" cy="2127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kdörtgen 38"/>
          <p:cNvSpPr/>
          <p:nvPr/>
        </p:nvSpPr>
        <p:spPr>
          <a:xfrm>
            <a:off x="1522032" y="3828446"/>
            <a:ext cx="126348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Resim</a:t>
            </a:r>
          </a:p>
        </p:txBody>
      </p:sp>
      <p:sp>
        <p:nvSpPr>
          <p:cNvPr id="22" name="Başlık 1"/>
          <p:cNvSpPr>
            <a:spLocks noGrp="1"/>
          </p:cNvSpPr>
          <p:nvPr>
            <p:ph type="title"/>
          </p:nvPr>
        </p:nvSpPr>
        <p:spPr>
          <a:xfrm>
            <a:off x="323528" y="571482"/>
            <a:ext cx="8532440" cy="128588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err="1">
                <a:ea typeface="맑은 고딕"/>
              </a:rPr>
              <a:t>eTwinning</a:t>
            </a:r>
            <a:r>
              <a:rPr lang="tr-TR" sz="2800" b="1" dirty="0">
                <a:ea typeface="맑은 고딕"/>
              </a:rPr>
              <a:t> </a:t>
            </a:r>
            <a:r>
              <a:rPr lang="tr-TR" sz="2800" b="1" dirty="0" err="1" smtClean="0">
                <a:ea typeface="맑은 고딕"/>
              </a:rPr>
              <a:t>disiplinlerarası</a:t>
            </a:r>
            <a:r>
              <a:rPr lang="tr-TR" sz="2800" b="1" dirty="0" smtClean="0">
                <a:ea typeface="맑은 고딕"/>
              </a:rPr>
              <a:t> yaklaşımı benimsediği için her tür konuda proje yapılabilir.</a:t>
            </a:r>
            <a:endParaRPr lang="tr-TR" sz="2800" dirty="0">
              <a:ea typeface="맑은 고딕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3"/>
          <p:cNvSpPr>
            <a:spLocks noGrp="1" noChangeArrowheads="1"/>
          </p:cNvSpPr>
          <p:nvPr>
            <p:ph type="title"/>
          </p:nvPr>
        </p:nvSpPr>
        <p:spPr>
          <a:xfrm>
            <a:off x="428596" y="928670"/>
            <a:ext cx="8286808" cy="85724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err="1" smtClean="0">
                <a:solidFill>
                  <a:srgbClr val="FF0000"/>
                </a:solidFill>
              </a:rPr>
              <a:t>eTwinning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Etiketi Nedir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14"/>
          <p:cNvSpPr>
            <a:spLocks noGrp="1" noChangeArrowheads="1"/>
          </p:cNvSpPr>
          <p:nvPr>
            <p:ph idx="1"/>
          </p:nvPr>
        </p:nvSpPr>
        <p:spPr>
          <a:xfrm>
            <a:off x="571472" y="2132856"/>
            <a:ext cx="8077200" cy="4297363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r>
              <a:rPr lang="en-US" sz="4400" dirty="0" err="1" smtClean="0"/>
              <a:t>eTwinning</a:t>
            </a:r>
            <a:r>
              <a:rPr lang="en-US" sz="4400" dirty="0" smtClean="0"/>
              <a:t> </a:t>
            </a:r>
            <a:r>
              <a:rPr lang="tr-TR" sz="4400" dirty="0" smtClean="0"/>
              <a:t>Etiketi katılan okulların ülkelerindeki Ulusal Destek Servisleri tarafından onaylanan projelere verilir.</a:t>
            </a:r>
          </a:p>
          <a:p>
            <a:pPr marL="0" indent="0" algn="ctr">
              <a:buNone/>
            </a:pPr>
            <a:r>
              <a:rPr lang="en-US" sz="4400" dirty="0" err="1" smtClean="0"/>
              <a:t>eTwinning</a:t>
            </a:r>
            <a:r>
              <a:rPr lang="en-US" sz="4400" dirty="0" smtClean="0"/>
              <a:t> </a:t>
            </a:r>
            <a:r>
              <a:rPr lang="tr-TR" sz="4400" dirty="0" smtClean="0"/>
              <a:t>Etiketi projeleri onaylandığında proje ortaklarına otomatik olarak verilir.</a:t>
            </a:r>
          </a:p>
          <a:p>
            <a:pPr marL="0" indent="0" algn="ctr" eaLnBrk="1" hangingPunct="1">
              <a:buNone/>
            </a:pPr>
            <a:endParaRPr lang="tr-TR" sz="4400" dirty="0" smtClean="0"/>
          </a:p>
        </p:txBody>
      </p:sp>
    </p:spTree>
    <p:extLst>
      <p:ext uri="{BB962C8B-B14F-4D97-AF65-F5344CB8AC3E}">
        <p14:creationId xmlns:p14="http://schemas.microsoft.com/office/powerpoint/2010/main" val="19507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0"/>
          <p:cNvSpPr>
            <a:spLocks noGrp="1" noChangeArrowheads="1"/>
          </p:cNvSpPr>
          <p:nvPr>
            <p:ph type="title"/>
          </p:nvPr>
        </p:nvSpPr>
        <p:spPr>
          <a:xfrm>
            <a:off x="285720" y="692696"/>
            <a:ext cx="8619064" cy="1143000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Kalite Etiketi Nedir?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6147" name="Rectangle 11"/>
          <p:cNvSpPr>
            <a:spLocks noGrp="1" noChangeArrowheads="1"/>
          </p:cNvSpPr>
          <p:nvPr>
            <p:ph idx="1"/>
          </p:nvPr>
        </p:nvSpPr>
        <p:spPr>
          <a:xfrm>
            <a:off x="571472" y="2071678"/>
            <a:ext cx="8077200" cy="4297363"/>
          </a:xfrm>
        </p:spPr>
        <p:txBody>
          <a:bodyPr/>
          <a:lstStyle/>
          <a:p>
            <a:pPr eaLnBrk="1" hangingPunct="1"/>
            <a:r>
              <a:rPr lang="tr-TR" sz="3600" dirty="0" smtClean="0"/>
              <a:t>Kalite Etiketi ulusal düzeyde verilir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pPr eaLnBrk="1" hangingPunct="1"/>
            <a:r>
              <a:rPr lang="tr-TR" sz="3600" dirty="0" smtClean="0"/>
              <a:t>Kalite Etiketi almak istiyorsanız başvuru yapmanız gerekir.</a:t>
            </a:r>
          </a:p>
          <a:p>
            <a:r>
              <a:rPr lang="tr-TR" sz="3600" dirty="0" smtClean="0"/>
              <a:t>Başarılı bir proje yürüttüyseniz, siz de Kalite Etiketi almak için başvuruda bulunabilirsiniz.</a:t>
            </a:r>
          </a:p>
        </p:txBody>
      </p:sp>
    </p:spTree>
    <p:extLst>
      <p:ext uri="{BB962C8B-B14F-4D97-AF65-F5344CB8AC3E}">
        <p14:creationId xmlns:p14="http://schemas.microsoft.com/office/powerpoint/2010/main" val="2965255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90552" y="2346030"/>
            <a:ext cx="8267728" cy="415480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r>
              <a:rPr lang="tr-TR" sz="3600" dirty="0" smtClean="0"/>
              <a:t>1. Proje ortak hedeflere ve ortaklaşa yapılmış bir çalışma planına sahip olmalıdır.</a:t>
            </a:r>
          </a:p>
          <a:p>
            <a:pPr eaLnBrk="1" hangingPunct="1">
              <a:buNone/>
            </a:pPr>
            <a:r>
              <a:rPr lang="tr-TR" sz="3600" dirty="0" smtClean="0"/>
              <a:t>2. Proje bitirilmiş ya da en son aşamasında olmalıdır.</a:t>
            </a:r>
          </a:p>
          <a:p>
            <a:pPr>
              <a:buNone/>
            </a:pPr>
            <a:r>
              <a:rPr lang="tr-TR" sz="3600" dirty="0" smtClean="0"/>
              <a:t>3. Kalite Etiketine başvurmuş öğretmenin projeye önemli bir katkı sunmuş olması gerekir.</a:t>
            </a:r>
          </a:p>
          <a:p>
            <a:pPr>
              <a:buNone/>
            </a:pPr>
            <a:r>
              <a:rPr lang="tr-TR" sz="3600" dirty="0" smtClean="0"/>
              <a:t>4. Ortaklar arasında etkili bir işbirliği yapılmış olmalıdır.</a:t>
            </a:r>
          </a:p>
          <a:p>
            <a:pPr>
              <a:buNone/>
            </a:pPr>
            <a:r>
              <a:rPr lang="tr-TR" sz="3600" dirty="0" smtClean="0"/>
              <a:t>5. </a:t>
            </a:r>
            <a:r>
              <a:rPr lang="en-US" sz="3600" dirty="0" err="1" smtClean="0"/>
              <a:t>Proje</a:t>
            </a:r>
            <a:r>
              <a:rPr lang="tr-TR" sz="3600" dirty="0" smtClean="0"/>
              <a:t> sonuçlarının görünür olması gerekir.</a:t>
            </a:r>
          </a:p>
          <a:p>
            <a:endParaRPr lang="tr-TR" sz="3600" dirty="0" smtClean="0"/>
          </a:p>
          <a:p>
            <a:pPr eaLnBrk="1" hangingPunct="1"/>
            <a:endParaRPr lang="tr-TR" sz="3600" dirty="0" smtClean="0"/>
          </a:p>
          <a:p>
            <a:pPr eaLnBrk="1" hangingPunct="1"/>
            <a:endParaRPr lang="tr-TR" sz="3600" dirty="0" smtClean="0"/>
          </a:p>
          <a:p>
            <a:pPr marL="0" indent="0" eaLnBrk="1" hangingPunct="1">
              <a:buNone/>
            </a:pPr>
            <a:endParaRPr lang="tr-TR" sz="3600" dirty="0" smtClean="0"/>
          </a:p>
          <a:p>
            <a:pPr eaLnBrk="1" hangingPunct="1"/>
            <a:endParaRPr lang="tr-TR" sz="4000" dirty="0" smtClean="0"/>
          </a:p>
        </p:txBody>
      </p:sp>
      <p:sp>
        <p:nvSpPr>
          <p:cNvPr id="3" name="2 Dikdörtgen"/>
          <p:cNvSpPr/>
          <p:nvPr/>
        </p:nvSpPr>
        <p:spPr>
          <a:xfrm>
            <a:off x="500034" y="714356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tr-TR" sz="2800" dirty="0" smtClean="0">
                <a:solidFill>
                  <a:srgbClr val="FF0000"/>
                </a:solidFill>
              </a:rPr>
              <a:t>UDS bir projeye Kalite Etiketi verme konusunda minimum 5 gerekliliğin yerine getirilmiş olması şartını aramaktadır:</a:t>
            </a:r>
          </a:p>
        </p:txBody>
      </p:sp>
    </p:spTree>
    <p:extLst>
      <p:ext uri="{BB962C8B-B14F-4D97-AF65-F5344CB8AC3E}">
        <p14:creationId xmlns:p14="http://schemas.microsoft.com/office/powerpoint/2010/main" val="193058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43050"/>
            <a:ext cx="8077200" cy="4297363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buFont typeface="Arial" pitchFamily="34" charset="0"/>
              <a:buNone/>
            </a:pPr>
            <a:endParaRPr lang="tr-TR" sz="4000" dirty="0" smtClean="0"/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/>
              <a:t>Pedagojik Yenilikçilik ve Yaratıcılık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/>
              <a:t>Projenin Müfredata Entegrasyonu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/>
              <a:t>Ortak Okullar Arasında İşbirliği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/>
              <a:t>Teknoloji Kullanımı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/>
              <a:t>Sürdürülebilirlik ve Aktarılabilirlik</a:t>
            </a:r>
          </a:p>
          <a:p>
            <a:pPr marL="742950" indent="-742950">
              <a:buFont typeface="Arial" pitchFamily="34" charset="0"/>
              <a:buAutoNum type="arabicPeriod"/>
            </a:pPr>
            <a:r>
              <a:rPr lang="tr-TR" sz="4000" dirty="0" smtClean="0">
                <a:latin typeface="+mn-lt"/>
                <a:ea typeface="+mn-ea"/>
                <a:cs typeface="+mn-cs"/>
              </a:rPr>
              <a:t>Sonuçlar ve Faydaları</a:t>
            </a:r>
            <a:endParaRPr lang="tr-TR" sz="4000" dirty="0" smtClean="0"/>
          </a:p>
          <a:p>
            <a:pPr marL="742950" indent="-742950">
              <a:buFont typeface="Arial" pitchFamily="34" charset="0"/>
              <a:buAutoNum type="arabicPeriod"/>
            </a:pPr>
            <a:endParaRPr lang="tr-TR" sz="4000" dirty="0" smtClean="0"/>
          </a:p>
          <a:p>
            <a:pPr marL="742950" indent="-742950">
              <a:buFont typeface="Arial" pitchFamily="34" charset="0"/>
              <a:buAutoNum type="arabicPeriod"/>
            </a:pPr>
            <a:endParaRPr lang="tr-TR" sz="4000" dirty="0" smtClean="0"/>
          </a:p>
          <a:p>
            <a:pPr marL="742950" indent="-742950">
              <a:buFont typeface="Arial" pitchFamily="34" charset="0"/>
              <a:buAutoNum type="arabicPeriod"/>
            </a:pPr>
            <a:endParaRPr lang="tr-TR" sz="4000" dirty="0" smtClean="0"/>
          </a:p>
          <a:p>
            <a:pPr marL="742950" indent="-742950">
              <a:buFont typeface="Arial" pitchFamily="34" charset="0"/>
              <a:buAutoNum type="arabicPeriod"/>
            </a:pPr>
            <a:endParaRPr lang="tr-TR" sz="4000" dirty="0" smtClean="0"/>
          </a:p>
          <a:p>
            <a:pPr marL="0" indent="0">
              <a:buNone/>
            </a:pPr>
            <a:endParaRPr lang="tr-TR" sz="4000" dirty="0"/>
          </a:p>
        </p:txBody>
      </p:sp>
      <p:sp>
        <p:nvSpPr>
          <p:cNvPr id="4" name="3 Dikdörtgen"/>
          <p:cNvSpPr/>
          <p:nvPr/>
        </p:nvSpPr>
        <p:spPr>
          <a:xfrm>
            <a:off x="1214414" y="928670"/>
            <a:ext cx="7313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Ulusal Kalite Etiketi Genel Kriterleri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  <a:endParaRPr lang="tr-TR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03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Detaylı bilgi için;</a:t>
            </a:r>
            <a:br>
              <a:rPr lang="tr-TR" sz="3200" dirty="0" smtClean="0"/>
            </a:br>
            <a:r>
              <a:rPr lang="tr-TR" sz="3200" dirty="0" smtClean="0"/>
              <a:t>Türkiye Ulusal Destek Servisi’nin sayfasını inceleyebilirsiniz</a:t>
            </a:r>
            <a:r>
              <a:rPr lang="tr-TR" sz="3200" dirty="0"/>
              <a:t>.</a:t>
            </a:r>
            <a:br>
              <a:rPr lang="tr-TR" sz="3200" dirty="0"/>
            </a:br>
            <a:r>
              <a:rPr lang="tr-TR" sz="3200" dirty="0"/>
              <a:t>http://</a:t>
            </a:r>
            <a:r>
              <a:rPr lang="tr-TR" sz="3200" dirty="0" smtClean="0"/>
              <a:t>etwinning.meb.gov.tr</a:t>
            </a:r>
            <a:endParaRPr lang="tr-TR" sz="3200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/>
          <a:srcRect l="15373" t="8152" r="14348" b="2174"/>
          <a:stretch>
            <a:fillRect/>
          </a:stretch>
        </p:blipFill>
        <p:spPr bwMode="auto">
          <a:xfrm>
            <a:off x="1357290" y="2071678"/>
            <a:ext cx="6961949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tr-TR" dirty="0" smtClean="0"/>
              <a:t>İletişim</a:t>
            </a:r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Sakarya İl Milli Eğitim Müdürlüğü Ar-Ge </a:t>
            </a:r>
            <a:r>
              <a:rPr lang="tr-TR" dirty="0" smtClean="0"/>
              <a:t>Birimi Projeler Ekibi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Camili </a:t>
            </a:r>
            <a:r>
              <a:rPr lang="tr-TR" dirty="0" err="1"/>
              <a:t>mah.</a:t>
            </a:r>
            <a:r>
              <a:rPr lang="tr-TR" dirty="0"/>
              <a:t> Resmi Daireler Kampüsü B Blok </a:t>
            </a:r>
          </a:p>
          <a:p>
            <a:pPr marL="0" indent="0">
              <a:buNone/>
            </a:pPr>
            <a:r>
              <a:rPr lang="tr-TR" dirty="0"/>
              <a:t>Adapazarı / SAKARYA</a:t>
            </a:r>
          </a:p>
          <a:p>
            <a:pPr marL="0" indent="0">
              <a:buNone/>
            </a:pPr>
            <a:r>
              <a:rPr lang="tr-TR" dirty="0"/>
              <a:t>Web	</a:t>
            </a:r>
            <a:r>
              <a:rPr lang="tr-TR" dirty="0" smtClean="0"/>
              <a:t>: sakaryaarge.meb.gov.tr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E-Posta: </a:t>
            </a:r>
            <a:r>
              <a:rPr lang="tr-TR" u="sng" dirty="0">
                <a:hlinkClick r:id="rId2"/>
              </a:rPr>
              <a:t>projelerekibi54@meb.gov.tr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  	  </a:t>
            </a:r>
            <a:r>
              <a:rPr lang="tr-TR" u="sng" dirty="0">
                <a:hlinkClick r:id="rId3"/>
              </a:rPr>
              <a:t>projelerekibi54@gmail.com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Tel	</a:t>
            </a:r>
            <a:r>
              <a:rPr lang="tr-TR" dirty="0" smtClean="0"/>
              <a:t> :0.264.2513614 </a:t>
            </a:r>
            <a:r>
              <a:rPr lang="tr-TR" dirty="0"/>
              <a:t>– </a:t>
            </a:r>
            <a:r>
              <a:rPr lang="tr-TR" dirty="0" smtClean="0"/>
              <a:t>1219 – 1228 </a:t>
            </a:r>
          </a:p>
          <a:p>
            <a:pPr>
              <a:spcBef>
                <a:spcPct val="0"/>
              </a:spcBef>
              <a:buNone/>
            </a:pPr>
            <a:endParaRPr lang="tr-TR" b="1" u="sng" dirty="0" smtClean="0">
              <a:latin typeface="Adobe Caslon Pro" pitchFamily="18" charset="-94"/>
            </a:endParaRPr>
          </a:p>
          <a:p>
            <a:pPr>
              <a:spcBef>
                <a:spcPct val="0"/>
              </a:spcBef>
              <a:buNone/>
            </a:pPr>
            <a:r>
              <a:rPr lang="tr-TR" sz="2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-94"/>
              </a:rPr>
              <a:t>Çağatay ÖZKAN 	: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-94"/>
              </a:rPr>
              <a:t>0505 728 69 10</a:t>
            </a:r>
          </a:p>
          <a:p>
            <a:pPr>
              <a:spcBef>
                <a:spcPct val="0"/>
              </a:spcBef>
              <a:buNone/>
            </a:pPr>
            <a:r>
              <a:rPr lang="tr-TR" dirty="0" smtClean="0">
                <a:solidFill>
                  <a:srgbClr val="660033"/>
                </a:solidFill>
                <a:latin typeface="Adobe Caslon Pro" pitchFamily="18" charset="-94"/>
              </a:rPr>
              <a:t>Şafak </a:t>
            </a:r>
            <a:r>
              <a:rPr lang="tr-TR" dirty="0">
                <a:solidFill>
                  <a:srgbClr val="660033"/>
                </a:solidFill>
                <a:latin typeface="Adobe Caslon Pro" pitchFamily="18" charset="-94"/>
              </a:rPr>
              <a:t>ÇAM 		: 0534 290 96 04</a:t>
            </a:r>
          </a:p>
          <a:p>
            <a:pPr>
              <a:spcBef>
                <a:spcPct val="0"/>
              </a:spcBef>
              <a:buNone/>
            </a:pPr>
            <a:r>
              <a:rPr lang="tr-TR" dirty="0" smtClean="0">
                <a:solidFill>
                  <a:srgbClr val="660033"/>
                </a:solidFill>
                <a:latin typeface="Adobe Caslon Pro" pitchFamily="18" charset="-94"/>
              </a:rPr>
              <a:t>Seher </a:t>
            </a:r>
            <a:r>
              <a:rPr lang="tr-TR" dirty="0">
                <a:solidFill>
                  <a:srgbClr val="660033"/>
                </a:solidFill>
                <a:latin typeface="Adobe Caslon Pro" pitchFamily="18" charset="-94"/>
              </a:rPr>
              <a:t>YUMRUTEPE 	: 0533 326 87 85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5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5455</TotalTime>
  <Words>271</Words>
  <Application>Microsoft Office PowerPoint</Application>
  <PresentationFormat>Ekran Gösterisi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Şehir Hayatı</vt:lpstr>
      <vt:lpstr>PowerPoint Sunusu</vt:lpstr>
      <vt:lpstr>PowerPoint Sunusu</vt:lpstr>
      <vt:lpstr>eTwinning disiplinlerarası yaklaşımı benimsediği için her tür konuda proje yapılabilir.</vt:lpstr>
      <vt:lpstr>eTwinning Etiketi Nedir?</vt:lpstr>
      <vt:lpstr>Kalite Etiketi Nedir?</vt:lpstr>
      <vt:lpstr>PowerPoint Sunusu</vt:lpstr>
      <vt:lpstr>PowerPoint Sunusu</vt:lpstr>
      <vt:lpstr>Detaylı bilgi için; Türkiye Ulusal Destek Servisi’nin sayfasını inceleyebilirsiniz. http://etwinning.meb.gov.tr</vt:lpstr>
      <vt:lpstr>İletişim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CC Oz</cp:lastModifiedBy>
  <cp:revision>744</cp:revision>
  <dcterms:created xsi:type="dcterms:W3CDTF">2010-05-23T14:28:12Z</dcterms:created>
  <dcterms:modified xsi:type="dcterms:W3CDTF">2015-11-04T21:06:33Z</dcterms:modified>
</cp:coreProperties>
</file>