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8"/>
  </p:notesMasterIdLst>
  <p:handoutMasterIdLst>
    <p:handoutMasterId r:id="rId29"/>
  </p:handoutMasterIdLst>
  <p:sldIdLst>
    <p:sldId id="486" r:id="rId2"/>
    <p:sldId id="425" r:id="rId3"/>
    <p:sldId id="487" r:id="rId4"/>
    <p:sldId id="488" r:id="rId5"/>
    <p:sldId id="489" r:id="rId6"/>
    <p:sldId id="457" r:id="rId7"/>
    <p:sldId id="458" r:id="rId8"/>
    <p:sldId id="459" r:id="rId9"/>
    <p:sldId id="490" r:id="rId10"/>
    <p:sldId id="491" r:id="rId11"/>
    <p:sldId id="492" r:id="rId12"/>
    <p:sldId id="431" r:id="rId13"/>
    <p:sldId id="432" r:id="rId14"/>
    <p:sldId id="434" r:id="rId15"/>
    <p:sldId id="435" r:id="rId16"/>
    <p:sldId id="493" r:id="rId17"/>
    <p:sldId id="494" r:id="rId18"/>
    <p:sldId id="439" r:id="rId19"/>
    <p:sldId id="441" r:id="rId20"/>
    <p:sldId id="475" r:id="rId21"/>
    <p:sldId id="451" r:id="rId22"/>
    <p:sldId id="453" r:id="rId23"/>
    <p:sldId id="483" r:id="rId24"/>
    <p:sldId id="495" r:id="rId25"/>
    <p:sldId id="496" r:id="rId26"/>
    <p:sldId id="481" r:id="rId27"/>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8099" autoAdjust="0"/>
  </p:normalViewPr>
  <p:slideViewPr>
    <p:cSldViewPr>
      <p:cViewPr varScale="1">
        <p:scale>
          <a:sx n="64" d="100"/>
          <a:sy n="64" d="100"/>
        </p:scale>
        <p:origin x="-169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1.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4"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smtClean="0">
              <a:latin typeface="+mj-lt"/>
              <a:ea typeface="+mn-ea"/>
              <a:cs typeface="+mn-cs"/>
            </a:rPr>
            <a:t>Sunum İçeriği</a:t>
          </a:r>
          <a:endParaRPr lang="tr-TR" sz="2800" b="1" i="0" noProof="0" dirty="0">
            <a:latin typeface="+mj-lt"/>
            <a:ea typeface="+mn-ea"/>
            <a:cs typeface="+mn-cs"/>
          </a:endParaRP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D2FE3027-CD5C-42F2-91EB-86FAC3E4BE0B}">
      <dgm:prSet phldrT="[Text]" custT="1"/>
      <dgm:spPr>
        <a:xfrm>
          <a:off x="787991" y="657572"/>
          <a:ext cx="1433405" cy="1036336"/>
        </a:xfrm>
      </dgm:spPr>
      <dgm:t>
        <a:bodyPr/>
        <a:lstStyle/>
        <a:p>
          <a:pPr algn="ctr" rtl="1"/>
          <a:r>
            <a:rPr lang="tr-TR" sz="2400" b="1" noProof="0" dirty="0" smtClean="0">
              <a:solidFill>
                <a:srgbClr val="000099"/>
              </a:solidFill>
              <a:latin typeface="+mj-lt"/>
            </a:rPr>
            <a:t>Proje ve proje fikri arasındaki farklar</a:t>
          </a:r>
          <a:endParaRPr lang="tr-TR" sz="2400" b="1" i="0" noProof="0" dirty="0">
            <a:solidFill>
              <a:srgbClr val="000099"/>
            </a:solidFill>
            <a:latin typeface="+mj-lt"/>
            <a:ea typeface="+mn-ea"/>
            <a:cs typeface="+mn-cs"/>
          </a:endParaRPr>
        </a:p>
      </dgm:t>
    </dgm:pt>
    <dgm:pt modelId="{D970ABB7-5E37-4C46-AB28-EAAE4C62AF1F}" type="parTrans" cxnId="{2F708DD1-31DA-40F2-8F61-60D64D9DED0E}">
      <dgm:prSet/>
      <dgm:spPr/>
      <dgm:t>
        <a:bodyPr/>
        <a:lstStyle/>
        <a:p>
          <a:endParaRPr lang="tr-TR" noProof="0" dirty="0"/>
        </a:p>
      </dgm:t>
    </dgm:pt>
    <dgm:pt modelId="{3BD032F4-74D8-4DF5-A3F7-BE4B5F10D5BF}" type="sibTrans" cxnId="{2F708DD1-31DA-40F2-8F61-60D64D9DED0E}">
      <dgm:prSet/>
      <dgm:spPr/>
      <dgm:t>
        <a:bodyPr/>
        <a:lstStyle/>
        <a:p>
          <a:endParaRPr lang="tr-TR" noProof="0" dirty="0"/>
        </a:p>
      </dgm:t>
    </dgm:pt>
    <dgm:pt modelId="{C0C01B88-9CE1-468B-9CBF-591339763F40}">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Proje Türleri</a:t>
          </a:r>
          <a:endParaRPr lang="tr-TR" sz="2400" b="1" i="0" noProof="0" dirty="0">
            <a:solidFill>
              <a:srgbClr val="000099"/>
            </a:solidFill>
            <a:latin typeface="+mj-lt"/>
            <a:ea typeface="+mn-ea"/>
            <a:cs typeface="+mn-cs"/>
          </a:endParaRP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835C3ED4-D773-43CD-9672-D1E43BC83313}">
      <dgm:prSet phldrT="[Text]" custT="1"/>
      <dgm:spPr>
        <a:xfrm>
          <a:off x="0" y="3124236"/>
          <a:ext cx="1433405" cy="1036336"/>
        </a:xfrm>
      </dgm:spPr>
      <dgm:t>
        <a:bodyPr/>
        <a:lstStyle/>
        <a:p>
          <a:pPr algn="ctr" defTabSz="914400" rtl="1">
            <a:buNone/>
          </a:pPr>
          <a:r>
            <a:rPr lang="tr-TR" sz="2400" b="1" i="0" noProof="0" dirty="0" smtClean="0">
              <a:solidFill>
                <a:srgbClr val="000099"/>
              </a:solidFill>
              <a:latin typeface="+mj-lt"/>
              <a:ea typeface="+mn-ea"/>
              <a:cs typeface="+mn-cs"/>
            </a:rPr>
            <a:t>Proje Nasıl Hazırlanır? </a:t>
          </a:r>
        </a:p>
        <a:p>
          <a:pPr algn="ctr" defTabSz="914400" rtl="1">
            <a:buNone/>
          </a:pPr>
          <a:r>
            <a:rPr lang="tr-TR" sz="2400" b="1" i="0" noProof="0" dirty="0" smtClean="0">
              <a:solidFill>
                <a:srgbClr val="000099"/>
              </a:solidFill>
              <a:latin typeface="+mj-lt"/>
              <a:ea typeface="+mn-ea"/>
              <a:cs typeface="+mn-cs"/>
            </a:rPr>
            <a:t>Bileşenleri nelerdir?</a:t>
          </a:r>
          <a:endParaRPr lang="tr-TR" sz="2400" b="1" i="0" noProof="0" dirty="0">
            <a:solidFill>
              <a:srgbClr val="000099"/>
            </a:solidFill>
            <a:latin typeface="+mj-lt"/>
            <a:ea typeface="+mn-ea"/>
            <a:cs typeface="+mn-cs"/>
          </a:endParaRPr>
        </a:p>
      </dgm:t>
    </dgm:pt>
    <dgm:pt modelId="{A4D536BC-AA06-44DF-AE40-EA36A19DF812}" type="parTrans" cxnId="{F4BADBB8-B3C3-4E2C-9CF1-3A38DE7CE3EE}">
      <dgm:prSet/>
      <dgm:spPr/>
      <dgm:t>
        <a:bodyPr/>
        <a:lstStyle/>
        <a:p>
          <a:endParaRPr lang="tr-TR"/>
        </a:p>
      </dgm:t>
    </dgm:pt>
    <dgm:pt modelId="{88B7523D-BDCE-4408-A7E2-21F536D0517E}" type="sibTrans" cxnId="{F4BADBB8-B3C3-4E2C-9CF1-3A38DE7CE3EE}">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t>
        <a:bodyPr/>
        <a:lstStyle/>
        <a:p>
          <a:endParaRPr lang="en-US"/>
        </a:p>
      </dgm:t>
    </dgm:pt>
    <dgm:pt modelId="{A641F8A4-CF11-4116-B4E6-8425449904ED}" type="pres">
      <dgm:prSet presAssocID="{D2FE3027-CD5C-42F2-91EB-86FAC3E4BE0B}" presName="Image1" presStyleLbl="fgImgPlace1" presStyleIdx="0" presStyleCnt="3"/>
      <dgm:spPr>
        <a:xfrm>
          <a:off x="2302954" y="643876"/>
          <a:ext cx="1070800" cy="10705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4E1806DE-992B-4280-BAAA-DE6487DCDC77}" type="pres">
      <dgm:prSet presAssocID="{D2FE3027-CD5C-42F2-91EB-86FAC3E4BE0B}" presName="Child1" presStyleLbl="revTx" presStyleIdx="0" presStyleCnt="3" custScaleX="202722" custScaleY="63207" custLinFactNeighborX="-60360" custLinFactNeighborY="-568">
        <dgm:presLayoutVars>
          <dgm:chMax val="0"/>
          <dgm:chPref val="0"/>
          <dgm:bulletEnabled val="1"/>
        </dgm:presLayoutVars>
      </dgm:prSet>
      <dgm:spPr>
        <a:prstGeom prst="rect">
          <a:avLst/>
        </a:prstGeom>
      </dgm:spPr>
      <dgm:t>
        <a:bodyPr/>
        <a:lstStyle/>
        <a:p>
          <a:endParaRPr lang="en-US"/>
        </a:p>
      </dgm:t>
    </dgm:pt>
    <dgm:pt modelId="{8B920B33-1860-4042-B7F0-0A3EE2BA7C2D}" type="pres">
      <dgm:prSet presAssocID="{835C3ED4-D773-43CD-9672-D1E43BC83313}" presName="Image2" presStyleCnt="0"/>
      <dgm:spPr/>
    </dgm:pt>
    <dgm:pt modelId="{98F8FE09-B4A2-4E8F-BCBD-AC98531710FF}" type="pres">
      <dgm:prSet presAssocID="{835C3ED4-D773-43CD-9672-D1E43BC83313}"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7B7C6B51-0DCE-4F00-979F-8F46CBC0A775}" type="pres">
      <dgm:prSet presAssocID="{835C3ED4-D773-43CD-9672-D1E43BC83313}" presName="Child2" presStyleLbl="revTx" presStyleIdx="1" presStyleCnt="3" custScaleX="142775">
        <dgm:presLayoutVars>
          <dgm:chMax val="0"/>
          <dgm:chPref val="0"/>
          <dgm:bulletEnabled val="1"/>
        </dgm:presLayoutVars>
      </dgm:prSet>
      <dgm:spPr/>
      <dgm:t>
        <a:bodyPr/>
        <a:lstStyle/>
        <a:p>
          <a:endParaRPr lang="tr-TR"/>
        </a:p>
      </dgm:t>
    </dgm:pt>
    <dgm:pt modelId="{15ED0A11-1C58-4934-9559-9DE569419ACA}" type="pres">
      <dgm:prSet presAssocID="{C0C01B88-9CE1-468B-9CBF-591339763F40}" presName="Image3" presStyleCnt="0"/>
      <dgm:spPr/>
    </dgm:pt>
    <dgm:pt modelId="{07F3DE25-1642-45C2-B4F6-1F381AF4B3C9}" type="pres">
      <dgm:prSet presAssocID="{C0C01B88-9CE1-468B-9CBF-591339763F40}" presName="Image" presStyleLbl="fgImgPlace1" presStyleIdx="2" presStyleCnt="3"/>
      <dgm:spPr>
        <a:xfrm>
          <a:off x="1516136" y="3106888"/>
          <a:ext cx="1070800" cy="1070576"/>
        </a:xfr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2C649DA-1174-4D27-B946-7A8D73B3932E}" type="pres">
      <dgm:prSet presAssocID="{C0C01B88-9CE1-468B-9CBF-591339763F40}" presName="Child3" presStyleLbl="revTx" presStyleIdx="2" presStyleCnt="3">
        <dgm:presLayoutVars>
          <dgm:chMax val="0"/>
          <dgm:chPref val="0"/>
          <dgm:bulletEnabled val="1"/>
        </dgm:presLayoutVars>
      </dgm:prSet>
      <dgm:spPr/>
      <dgm:t>
        <a:bodyPr/>
        <a:lstStyle/>
        <a:p>
          <a:endParaRPr lang="tr-TR"/>
        </a:p>
      </dgm:t>
    </dgm:pt>
  </dgm:ptLst>
  <dgm:cxnLst>
    <dgm:cxn modelId="{F4BADBB8-B3C3-4E2C-9CF1-3A38DE7CE3EE}" srcId="{007470A2-B5D7-4887-B4FD-B6021A4D4CF7}" destId="{835C3ED4-D773-43CD-9672-D1E43BC83313}" srcOrd="1" destOrd="0" parTransId="{A4D536BC-AA06-44DF-AE40-EA36A19DF812}" sibTransId="{88B7523D-BDCE-4408-A7E2-21F536D0517E}"/>
    <dgm:cxn modelId="{5381DACF-8494-4745-BE5E-1476E117DC93}" type="presOf" srcId="{C0C01B88-9CE1-468B-9CBF-591339763F40}" destId="{12C649DA-1174-4D27-B946-7A8D73B3932E}" srcOrd="0" destOrd="0" presId="urn:microsoft.com/office/officeart/2011/layout/RadialPictureList#3"/>
    <dgm:cxn modelId="{1D3CF212-FC47-43A2-AD5A-59497FC45A45}" type="presOf" srcId="{E16905CA-DEF8-4D11-8E8E-35415FE5B980}" destId="{BCBA671E-8B0E-47E3-B726-8B2B073B000E}" srcOrd="0" destOrd="0" presId="urn:microsoft.com/office/officeart/2011/layout/RadialPictureList#3"/>
    <dgm:cxn modelId="{39680619-1ADD-43B4-A4C1-28A5B820D198}" type="presOf" srcId="{835C3ED4-D773-43CD-9672-D1E43BC83313}" destId="{7B7C6B51-0DCE-4F00-979F-8F46CBC0A775}"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836E8451-CC00-4ED8-9CB6-B3131CD1B4E2}" type="presOf" srcId="{007470A2-B5D7-4887-B4FD-B6021A4D4CF7}" destId="{05E59EE6-24A2-4651-996A-9AFB7B9FFC8F}" srcOrd="0" destOrd="0" presId="urn:microsoft.com/office/officeart/2011/layout/RadialPictureList#3"/>
    <dgm:cxn modelId="{8D5FD78A-BE31-4FDE-A461-DA8AB34B38C6}" srcId="{007470A2-B5D7-4887-B4FD-B6021A4D4CF7}" destId="{C0C01B88-9CE1-468B-9CBF-591339763F40}" srcOrd="2" destOrd="0" parTransId="{DFE94F7E-D535-430A-8BB1-49AC9838F4B9}" sibTransId="{E322421D-E49C-4213-8E54-92B0A3C2AA0D}"/>
    <dgm:cxn modelId="{4E2CBD58-8731-4E98-9E5B-7EF9AE09AF6B}" type="presOf" srcId="{D2FE3027-CD5C-42F2-91EB-86FAC3E4BE0B}" destId="{4E1806DE-992B-4280-BAAA-DE6487DCDC77}" srcOrd="0" destOrd="0" presId="urn:microsoft.com/office/officeart/2011/layout/RadialPictureList#3"/>
    <dgm:cxn modelId="{2F708DD1-31DA-40F2-8F61-60D64D9DED0E}" srcId="{007470A2-B5D7-4887-B4FD-B6021A4D4CF7}" destId="{D2FE3027-CD5C-42F2-91EB-86FAC3E4BE0B}" srcOrd="0" destOrd="0" parTransId="{D970ABB7-5E37-4C46-AB28-EAAE4C62AF1F}" sibTransId="{3BD032F4-74D8-4DF5-A3F7-BE4B5F10D5BF}"/>
    <dgm:cxn modelId="{35709390-1158-4303-A085-8A4FA3CE4156}" type="presParOf" srcId="{BCBA671E-8B0E-47E3-B726-8B2B073B000E}" destId="{05E59EE6-24A2-4651-996A-9AFB7B9FFC8F}" srcOrd="0" destOrd="0" presId="urn:microsoft.com/office/officeart/2011/layout/RadialPictureList#3"/>
    <dgm:cxn modelId="{B5256E00-864C-4C8D-88DB-5A0275345CB0}" type="presParOf" srcId="{BCBA671E-8B0E-47E3-B726-8B2B073B000E}" destId="{1EA0B330-A62A-423B-9436-56354426AF14}" srcOrd="1" destOrd="0" presId="urn:microsoft.com/office/officeart/2011/layout/RadialPictureList#3"/>
    <dgm:cxn modelId="{9A72F292-D4A8-403B-9553-52AAFA49D72D}" type="presParOf" srcId="{BCBA671E-8B0E-47E3-B726-8B2B073B000E}" destId="{A641F8A4-CF11-4116-B4E6-8425449904ED}" srcOrd="2" destOrd="0" presId="urn:microsoft.com/office/officeart/2011/layout/RadialPictureList#3"/>
    <dgm:cxn modelId="{F8FAD8B7-66D5-4B05-88E0-F06B95226613}" type="presParOf" srcId="{BCBA671E-8B0E-47E3-B726-8B2B073B000E}" destId="{4E1806DE-992B-4280-BAAA-DE6487DCDC77}" srcOrd="3" destOrd="0" presId="urn:microsoft.com/office/officeart/2011/layout/RadialPictureList#3"/>
    <dgm:cxn modelId="{410D1890-9FF4-4E48-ADDC-81FE8C37EE83}" type="presParOf" srcId="{BCBA671E-8B0E-47E3-B726-8B2B073B000E}" destId="{8B920B33-1860-4042-B7F0-0A3EE2BA7C2D}" srcOrd="4" destOrd="0" presId="urn:microsoft.com/office/officeart/2011/layout/RadialPictureList#3"/>
    <dgm:cxn modelId="{92ED1AAF-C3D9-468D-B517-A83F9CA0CCEA}" type="presParOf" srcId="{8B920B33-1860-4042-B7F0-0A3EE2BA7C2D}" destId="{98F8FE09-B4A2-4E8F-BCBD-AC98531710FF}" srcOrd="0" destOrd="0" presId="urn:microsoft.com/office/officeart/2011/layout/RadialPictureList#3"/>
    <dgm:cxn modelId="{EDBD9AF9-3BEB-419A-8756-ADE3B3346B90}" type="presParOf" srcId="{BCBA671E-8B0E-47E3-B726-8B2B073B000E}" destId="{7B7C6B51-0DCE-4F00-979F-8F46CBC0A775}" srcOrd="5" destOrd="0" presId="urn:microsoft.com/office/officeart/2011/layout/RadialPictureList#3"/>
    <dgm:cxn modelId="{7CE1928E-7446-4A24-B697-73196B58593D}" type="presParOf" srcId="{BCBA671E-8B0E-47E3-B726-8B2B073B000E}" destId="{15ED0A11-1C58-4934-9559-9DE569419ACA}" srcOrd="6" destOrd="0" presId="urn:microsoft.com/office/officeart/2011/layout/RadialPictureList#3"/>
    <dgm:cxn modelId="{5BE46D39-8D70-430C-8854-4ED535E42887}" type="presParOf" srcId="{15ED0A11-1C58-4934-9559-9DE569419ACA}" destId="{07F3DE25-1642-45C2-B4F6-1F381AF4B3C9}" srcOrd="0" destOrd="0" presId="urn:microsoft.com/office/officeart/2011/layout/RadialPictureList#3"/>
    <dgm:cxn modelId="{A8D57730-D9CF-4990-8015-9CA5333C969A}" type="presParOf" srcId="{BCBA671E-8B0E-47E3-B726-8B2B073B000E}" destId="{12C649DA-1174-4D27-B946-7A8D73B3932E}" srcOrd="7"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BC054-C5CA-4B22-AF93-B71F24174170}"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tr-TR"/>
        </a:p>
      </dgm:t>
    </dgm:pt>
    <dgm:pt modelId="{73CA4583-97EC-4B04-971F-A4462AB6990A}">
      <dgm:prSet custT="1"/>
      <dgm:spPr/>
      <dgm:t>
        <a:bodyPr/>
        <a:lstStyle/>
        <a:p>
          <a:pPr algn="ctr" rtl="0"/>
          <a:r>
            <a:rPr lang="tr-TR" sz="2800" b="1" smtClean="0">
              <a:effectLst>
                <a:outerShdw blurRad="38100" dist="38100" dir="2700000" algn="tl">
                  <a:srgbClr val="000000">
                    <a:alpha val="43137"/>
                  </a:srgbClr>
                </a:outerShdw>
              </a:effectLst>
            </a:rPr>
            <a:t>Proje Döngüsü</a:t>
          </a:r>
          <a:endParaRPr lang="tr-TR" sz="2800" b="1" dirty="0">
            <a:effectLst>
              <a:outerShdw blurRad="38100" dist="38100" dir="2700000" algn="tl">
                <a:srgbClr val="000000">
                  <a:alpha val="43137"/>
                </a:srgbClr>
              </a:outerShdw>
            </a:effectLst>
          </a:endParaRPr>
        </a:p>
      </dgm:t>
    </dgm:pt>
    <dgm:pt modelId="{A7287F93-0A01-447D-AFDE-089D1909B489}" type="parTrans" cxnId="{883A8630-BB50-49D4-8CF0-9809ED1334F6}">
      <dgm:prSet/>
      <dgm:spPr/>
      <dgm:t>
        <a:bodyPr/>
        <a:lstStyle/>
        <a:p>
          <a:endParaRPr lang="tr-TR" b="1">
            <a:solidFill>
              <a:schemeClr val="accent6">
                <a:lumMod val="50000"/>
              </a:schemeClr>
            </a:solidFill>
            <a:effectLst>
              <a:outerShdw blurRad="38100" dist="38100" dir="2700000" algn="tl">
                <a:srgbClr val="000000">
                  <a:alpha val="43137"/>
                </a:srgbClr>
              </a:outerShdw>
            </a:effectLst>
          </a:endParaRPr>
        </a:p>
      </dgm:t>
    </dgm:pt>
    <dgm:pt modelId="{5B2159A1-FDF1-4A5C-B56F-D18DBB4F5729}" type="sibTrans" cxnId="{883A8630-BB50-49D4-8CF0-9809ED1334F6}">
      <dgm:prSet/>
      <dgm:spPr/>
      <dgm:t>
        <a:bodyPr/>
        <a:lstStyle/>
        <a:p>
          <a:endParaRPr lang="tr-TR" b="1">
            <a:solidFill>
              <a:schemeClr val="accent6">
                <a:lumMod val="50000"/>
              </a:schemeClr>
            </a:solidFill>
            <a:effectLst>
              <a:outerShdw blurRad="38100" dist="38100" dir="2700000" algn="tl">
                <a:srgbClr val="000000">
                  <a:alpha val="43137"/>
                </a:srgbClr>
              </a:outerShdw>
            </a:effectLst>
          </a:endParaRPr>
        </a:p>
      </dgm:t>
    </dgm:pt>
    <dgm:pt modelId="{F43CB1CB-13C0-4A39-8D24-D4F11E006E2D}" type="pres">
      <dgm:prSet presAssocID="{172BC054-C5CA-4B22-AF93-B71F24174170}" presName="linear" presStyleCnt="0">
        <dgm:presLayoutVars>
          <dgm:animLvl val="lvl"/>
          <dgm:resizeHandles val="exact"/>
        </dgm:presLayoutVars>
      </dgm:prSet>
      <dgm:spPr/>
      <dgm:t>
        <a:bodyPr/>
        <a:lstStyle/>
        <a:p>
          <a:endParaRPr lang="tr-TR"/>
        </a:p>
      </dgm:t>
    </dgm:pt>
    <dgm:pt modelId="{E2A43F6E-AEF2-4F94-B928-9ABA7989AC47}" type="pres">
      <dgm:prSet presAssocID="{73CA4583-97EC-4B04-971F-A4462AB6990A}" presName="parentText" presStyleLbl="node1" presStyleIdx="0" presStyleCnt="1">
        <dgm:presLayoutVars>
          <dgm:chMax val="0"/>
          <dgm:bulletEnabled val="1"/>
        </dgm:presLayoutVars>
      </dgm:prSet>
      <dgm:spPr/>
      <dgm:t>
        <a:bodyPr/>
        <a:lstStyle/>
        <a:p>
          <a:endParaRPr lang="tr-TR"/>
        </a:p>
      </dgm:t>
    </dgm:pt>
  </dgm:ptLst>
  <dgm:cxnLst>
    <dgm:cxn modelId="{8D344505-A8D8-4D94-8F9E-E42C387C6060}" type="presOf" srcId="{73CA4583-97EC-4B04-971F-A4462AB6990A}" destId="{E2A43F6E-AEF2-4F94-B928-9ABA7989AC47}" srcOrd="0" destOrd="0" presId="urn:microsoft.com/office/officeart/2005/8/layout/vList2"/>
    <dgm:cxn modelId="{883A8630-BB50-49D4-8CF0-9809ED1334F6}" srcId="{172BC054-C5CA-4B22-AF93-B71F24174170}" destId="{73CA4583-97EC-4B04-971F-A4462AB6990A}" srcOrd="0" destOrd="0" parTransId="{A7287F93-0A01-447D-AFDE-089D1909B489}" sibTransId="{5B2159A1-FDF1-4A5C-B56F-D18DBB4F5729}"/>
    <dgm:cxn modelId="{73949C04-6001-4928-A78C-DC407A2987A8}" type="presOf" srcId="{172BC054-C5CA-4B22-AF93-B71F24174170}" destId="{F43CB1CB-13C0-4A39-8D24-D4F11E006E2D}" srcOrd="0" destOrd="0" presId="urn:microsoft.com/office/officeart/2005/8/layout/vList2"/>
    <dgm:cxn modelId="{41A4B000-5B9C-4535-BA98-3AE9C55B605F}" type="presParOf" srcId="{F43CB1CB-13C0-4A39-8D24-D4F11E006E2D}" destId="{E2A43F6E-AEF2-4F94-B928-9ABA7989AC4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75AB9-928B-41EA-ABC7-941EC21EE93C}" type="doc">
      <dgm:prSet loTypeId="urn:microsoft.com/office/officeart/2005/8/layout/cycle8" loCatId="cycle" qsTypeId="urn:microsoft.com/office/officeart/2005/8/quickstyle/simple5" qsCatId="simple" csTypeId="urn:microsoft.com/office/officeart/2005/8/colors/accent2_5" csCatId="accent2" phldr="1"/>
      <dgm:spPr/>
      <dgm:t>
        <a:bodyPr/>
        <a:lstStyle/>
        <a:p>
          <a:endParaRPr lang="tr-TR"/>
        </a:p>
      </dgm:t>
    </dgm:pt>
    <dgm:pt modelId="{6F286340-8FB9-4926-8E30-43E533E3665F}">
      <dgm:prSet phldrT="[Metin]" custT="1"/>
      <dgm:spPr/>
      <dgm:t>
        <a:bodyPr/>
        <a:lstStyle/>
        <a:p>
          <a:r>
            <a:rPr lang="tr-TR" sz="1800" b="1" smtClean="0">
              <a:effectLst>
                <a:outerShdw blurRad="38100" dist="38100" dir="2700000" algn="tl">
                  <a:srgbClr val="000000">
                    <a:alpha val="43137"/>
                  </a:srgbClr>
                </a:outerShdw>
              </a:effectLst>
              <a:latin typeface="+mn-lt"/>
            </a:rPr>
            <a:t>2. </a:t>
          </a:r>
        </a:p>
        <a:p>
          <a:r>
            <a:rPr lang="tr-TR" sz="1400" b="1" smtClean="0">
              <a:effectLst/>
              <a:latin typeface="+mn-lt"/>
            </a:rPr>
            <a:t>Proje Formülasyonu (Analiz Aşaması)</a:t>
          </a:r>
          <a:endParaRPr lang="tr-TR" sz="1400" b="1" dirty="0" smtClean="0">
            <a:effectLst/>
            <a:latin typeface="+mn-lt"/>
          </a:endParaRPr>
        </a:p>
      </dgm:t>
    </dgm:pt>
    <dgm:pt modelId="{5221DEEC-0E18-4733-824A-21246C474810}" type="parTrans" cxnId="{BA543ACE-C618-405B-A4B2-F51576D85C7C}">
      <dgm:prSet/>
      <dgm:spPr/>
      <dgm:t>
        <a:bodyPr/>
        <a:lstStyle/>
        <a:p>
          <a:endParaRPr lang="tr-TR" sz="1400" b="1">
            <a:solidFill>
              <a:schemeClr val="tx1"/>
            </a:solidFill>
            <a:latin typeface="+mn-lt"/>
          </a:endParaRPr>
        </a:p>
      </dgm:t>
    </dgm:pt>
    <dgm:pt modelId="{C984EE51-E261-4808-8599-CAE05C763153}" type="sibTrans" cxnId="{BA543ACE-C618-405B-A4B2-F51576D85C7C}">
      <dgm:prSet/>
      <dgm:spPr/>
      <dgm:t>
        <a:bodyPr/>
        <a:lstStyle/>
        <a:p>
          <a:endParaRPr lang="tr-TR" sz="1400" b="1">
            <a:solidFill>
              <a:schemeClr val="tx1"/>
            </a:solidFill>
            <a:latin typeface="+mn-lt"/>
          </a:endParaRPr>
        </a:p>
      </dgm:t>
    </dgm:pt>
    <dgm:pt modelId="{AEEE7458-499E-47BD-988B-42E173534487}">
      <dgm:prSet phldrT="[Metin]" custT="1"/>
      <dgm:spPr/>
      <dgm:t>
        <a:bodyPr/>
        <a:lstStyle/>
        <a:p>
          <a:r>
            <a:rPr lang="tr-TR" sz="1600" b="1" smtClean="0">
              <a:effectLst>
                <a:outerShdw blurRad="38100" dist="38100" dir="2700000" algn="tl">
                  <a:srgbClr val="000000">
                    <a:alpha val="43137"/>
                  </a:srgbClr>
                </a:outerShdw>
              </a:effectLst>
              <a:latin typeface="+mn-lt"/>
            </a:rPr>
            <a:t>3.</a:t>
          </a:r>
        </a:p>
        <a:p>
          <a:r>
            <a:rPr lang="tr-TR" sz="1400" b="1" smtClean="0">
              <a:effectLst/>
              <a:latin typeface="+mn-lt"/>
            </a:rPr>
            <a:t>Ön Değerlendirme</a:t>
          </a:r>
          <a:endParaRPr lang="tr-TR" sz="1400" b="1" dirty="0">
            <a:effectLst/>
            <a:latin typeface="+mn-lt"/>
          </a:endParaRPr>
        </a:p>
      </dgm:t>
    </dgm:pt>
    <dgm:pt modelId="{EB831848-4FA2-487F-9715-F133E424B50D}" type="parTrans" cxnId="{6922DE65-870D-4EA3-90C5-CC320C8EE7A1}">
      <dgm:prSet/>
      <dgm:spPr/>
      <dgm:t>
        <a:bodyPr/>
        <a:lstStyle/>
        <a:p>
          <a:endParaRPr lang="tr-TR" sz="1400" b="1">
            <a:solidFill>
              <a:schemeClr val="tx1"/>
            </a:solidFill>
            <a:latin typeface="+mn-lt"/>
          </a:endParaRPr>
        </a:p>
      </dgm:t>
    </dgm:pt>
    <dgm:pt modelId="{FF0FA843-C3BA-4C74-8142-12C088CA83A7}" type="sibTrans" cxnId="{6922DE65-870D-4EA3-90C5-CC320C8EE7A1}">
      <dgm:prSet/>
      <dgm:spPr/>
      <dgm:t>
        <a:bodyPr/>
        <a:lstStyle/>
        <a:p>
          <a:endParaRPr lang="tr-TR" sz="1400" b="1">
            <a:solidFill>
              <a:schemeClr val="tx1"/>
            </a:solidFill>
            <a:latin typeface="+mn-lt"/>
          </a:endParaRPr>
        </a:p>
      </dgm:t>
    </dgm:pt>
    <dgm:pt modelId="{F4B6229D-F484-489D-B898-C7D6711C3317}">
      <dgm:prSet phldrT="[Metin]" custT="1"/>
      <dgm:spPr/>
      <dgm:t>
        <a:bodyPr/>
        <a:lstStyle/>
        <a:p>
          <a:r>
            <a:rPr lang="tr-TR" sz="1800" b="1" smtClean="0">
              <a:effectLst>
                <a:outerShdw blurRad="38100" dist="38100" dir="2700000" algn="tl">
                  <a:srgbClr val="000000">
                    <a:alpha val="43137"/>
                  </a:srgbClr>
                </a:outerShdw>
              </a:effectLst>
              <a:latin typeface="+mn-lt"/>
            </a:rPr>
            <a:t>4.</a:t>
          </a:r>
        </a:p>
        <a:p>
          <a:r>
            <a:rPr lang="tr-TR" sz="1400" b="1" smtClean="0">
              <a:effectLst/>
              <a:latin typeface="+mn-lt"/>
            </a:rPr>
            <a:t>Finansman</a:t>
          </a:r>
          <a:endParaRPr lang="tr-TR" sz="1400" b="1" dirty="0">
            <a:effectLst/>
            <a:latin typeface="+mn-lt"/>
          </a:endParaRPr>
        </a:p>
      </dgm:t>
    </dgm:pt>
    <dgm:pt modelId="{BB2DEC65-A8E8-4E7C-BD65-DF23A8337EAA}" type="parTrans" cxnId="{CE7341C6-5274-47EB-8680-B47E77399895}">
      <dgm:prSet/>
      <dgm:spPr/>
      <dgm:t>
        <a:bodyPr/>
        <a:lstStyle/>
        <a:p>
          <a:endParaRPr lang="tr-TR" sz="1400" b="1">
            <a:solidFill>
              <a:schemeClr val="tx1"/>
            </a:solidFill>
            <a:latin typeface="+mn-lt"/>
          </a:endParaRPr>
        </a:p>
      </dgm:t>
    </dgm:pt>
    <dgm:pt modelId="{EA0F11F3-9120-4174-8A2A-38512D6EE56A}" type="sibTrans" cxnId="{CE7341C6-5274-47EB-8680-B47E77399895}">
      <dgm:prSet/>
      <dgm:spPr/>
      <dgm:t>
        <a:bodyPr/>
        <a:lstStyle/>
        <a:p>
          <a:endParaRPr lang="tr-TR" sz="1400" b="1">
            <a:solidFill>
              <a:schemeClr val="tx1"/>
            </a:solidFill>
            <a:latin typeface="+mn-lt"/>
          </a:endParaRPr>
        </a:p>
      </dgm:t>
    </dgm:pt>
    <dgm:pt modelId="{71097E0D-8B8C-4ECD-B0D4-A0CB6938C807}">
      <dgm:prSet phldrT="[Metin]" custT="1"/>
      <dgm:spPr/>
      <dgm:t>
        <a:bodyPr/>
        <a:lstStyle/>
        <a:p>
          <a:r>
            <a:rPr lang="tr-TR" sz="1800" b="1" smtClean="0">
              <a:effectLst>
                <a:outerShdw blurRad="38100" dist="38100" dir="2700000" algn="tl">
                  <a:srgbClr val="000000">
                    <a:alpha val="43137"/>
                  </a:srgbClr>
                </a:outerShdw>
              </a:effectLst>
              <a:latin typeface="+mn-lt"/>
            </a:rPr>
            <a:t>5.</a:t>
          </a:r>
        </a:p>
        <a:p>
          <a:r>
            <a:rPr lang="tr-TR" sz="1400" b="1" smtClean="0">
              <a:effectLst/>
              <a:latin typeface="+mn-lt"/>
            </a:rPr>
            <a:t>Uygulama</a:t>
          </a:r>
          <a:endParaRPr lang="tr-TR" sz="1400" b="1" dirty="0">
            <a:effectLst/>
            <a:latin typeface="+mn-lt"/>
          </a:endParaRPr>
        </a:p>
      </dgm:t>
    </dgm:pt>
    <dgm:pt modelId="{13D99BA6-93B6-4D8F-BE60-1161513D72C1}" type="parTrans" cxnId="{F4CE390A-80B5-495D-8711-E35865F06CB1}">
      <dgm:prSet/>
      <dgm:spPr/>
      <dgm:t>
        <a:bodyPr/>
        <a:lstStyle/>
        <a:p>
          <a:endParaRPr lang="tr-TR" sz="1400" b="1">
            <a:solidFill>
              <a:schemeClr val="tx1"/>
            </a:solidFill>
            <a:latin typeface="+mn-lt"/>
          </a:endParaRPr>
        </a:p>
      </dgm:t>
    </dgm:pt>
    <dgm:pt modelId="{9B1459CD-35B4-4255-95F7-3E031CA41A35}" type="sibTrans" cxnId="{F4CE390A-80B5-495D-8711-E35865F06CB1}">
      <dgm:prSet/>
      <dgm:spPr/>
      <dgm:t>
        <a:bodyPr/>
        <a:lstStyle/>
        <a:p>
          <a:endParaRPr lang="tr-TR" sz="1400" b="1">
            <a:solidFill>
              <a:schemeClr val="tx1"/>
            </a:solidFill>
            <a:latin typeface="+mn-lt"/>
          </a:endParaRPr>
        </a:p>
      </dgm:t>
    </dgm:pt>
    <dgm:pt modelId="{44321095-9A4C-4774-9304-29803A0217D2}">
      <dgm:prSet phldrT="[Metin]" custT="1"/>
      <dgm:spPr/>
      <dgm:t>
        <a:bodyPr/>
        <a:lstStyle/>
        <a:p>
          <a:r>
            <a:rPr lang="tr-TR" sz="1800" b="1" smtClean="0">
              <a:effectLst>
                <a:outerShdw blurRad="38100" dist="38100" dir="2700000" algn="tl">
                  <a:srgbClr val="000000">
                    <a:alpha val="43137"/>
                  </a:srgbClr>
                </a:outerShdw>
              </a:effectLst>
              <a:latin typeface="+mn-lt"/>
            </a:rPr>
            <a:t>6.</a:t>
          </a:r>
        </a:p>
        <a:p>
          <a:r>
            <a:rPr lang="tr-TR" sz="1400" b="1" smtClean="0">
              <a:effectLst/>
              <a:latin typeface="+mn-lt"/>
            </a:rPr>
            <a:t>İzlenmesi ve Değerlendirme</a:t>
          </a:r>
          <a:endParaRPr lang="tr-TR" sz="1400" b="1" dirty="0">
            <a:effectLst/>
            <a:latin typeface="+mn-lt"/>
          </a:endParaRPr>
        </a:p>
      </dgm:t>
    </dgm:pt>
    <dgm:pt modelId="{CAF22467-F9B7-49B4-B95E-3299FD822D81}" type="parTrans" cxnId="{5934BE48-8E91-4105-9E8F-CDDD3190380E}">
      <dgm:prSet/>
      <dgm:spPr/>
      <dgm:t>
        <a:bodyPr/>
        <a:lstStyle/>
        <a:p>
          <a:endParaRPr lang="tr-TR" sz="1400" b="1">
            <a:solidFill>
              <a:schemeClr val="tx1"/>
            </a:solidFill>
            <a:latin typeface="+mn-lt"/>
          </a:endParaRPr>
        </a:p>
      </dgm:t>
    </dgm:pt>
    <dgm:pt modelId="{86FAC152-16BF-4259-ACB4-1091A905CFF0}" type="sibTrans" cxnId="{5934BE48-8E91-4105-9E8F-CDDD3190380E}">
      <dgm:prSet/>
      <dgm:spPr/>
      <dgm:t>
        <a:bodyPr/>
        <a:lstStyle/>
        <a:p>
          <a:endParaRPr lang="tr-TR" sz="1400" b="1">
            <a:solidFill>
              <a:schemeClr val="tx1"/>
            </a:solidFill>
            <a:latin typeface="+mn-lt"/>
          </a:endParaRPr>
        </a:p>
      </dgm:t>
    </dgm:pt>
    <dgm:pt modelId="{7373392A-E5C9-41B7-98BF-74DEEE0D1E6C}">
      <dgm:prSet phldrT="[Metin]" custT="1"/>
      <dgm:spPr/>
      <dgm:t>
        <a:bodyPr/>
        <a:lstStyle/>
        <a:p>
          <a:r>
            <a:rPr lang="tr-TR" sz="1800" b="1" smtClean="0">
              <a:effectLst/>
              <a:latin typeface="+mn-lt"/>
            </a:rPr>
            <a:t>1. </a:t>
          </a:r>
        </a:p>
        <a:p>
          <a:r>
            <a:rPr lang="tr-TR" sz="1400" b="1" smtClean="0">
              <a:effectLst/>
              <a:latin typeface="+mn-lt"/>
            </a:rPr>
            <a:t>Proje Fikri Belirleme</a:t>
          </a:r>
          <a:endParaRPr lang="tr-TR" sz="1400" b="1" dirty="0">
            <a:effectLst/>
            <a:latin typeface="+mn-lt"/>
          </a:endParaRPr>
        </a:p>
      </dgm:t>
    </dgm:pt>
    <dgm:pt modelId="{62CBCBE6-C60F-462D-BFCA-1D5841675680}" type="parTrans" cxnId="{57BCC576-8F37-4CA5-A000-57A940687EA9}">
      <dgm:prSet/>
      <dgm:spPr/>
      <dgm:t>
        <a:bodyPr/>
        <a:lstStyle/>
        <a:p>
          <a:endParaRPr lang="tr-TR" sz="1400" b="1">
            <a:solidFill>
              <a:schemeClr val="tx1"/>
            </a:solidFill>
            <a:latin typeface="+mn-lt"/>
          </a:endParaRPr>
        </a:p>
      </dgm:t>
    </dgm:pt>
    <dgm:pt modelId="{0D37573E-7D2F-4941-AD38-2D0D828056C6}" type="sibTrans" cxnId="{57BCC576-8F37-4CA5-A000-57A940687EA9}">
      <dgm:prSet/>
      <dgm:spPr/>
      <dgm:t>
        <a:bodyPr/>
        <a:lstStyle/>
        <a:p>
          <a:endParaRPr lang="tr-TR" sz="1400" b="1">
            <a:solidFill>
              <a:schemeClr val="tx1"/>
            </a:solidFill>
            <a:latin typeface="+mn-lt"/>
          </a:endParaRPr>
        </a:p>
      </dgm:t>
    </dgm:pt>
    <dgm:pt modelId="{E5F627E7-54D1-46E0-A911-29625D139EA7}" type="pres">
      <dgm:prSet presAssocID="{F6C75AB9-928B-41EA-ABC7-941EC21EE93C}" presName="compositeShape" presStyleCnt="0">
        <dgm:presLayoutVars>
          <dgm:chMax val="7"/>
          <dgm:dir/>
          <dgm:resizeHandles val="exact"/>
        </dgm:presLayoutVars>
      </dgm:prSet>
      <dgm:spPr/>
      <dgm:t>
        <a:bodyPr/>
        <a:lstStyle/>
        <a:p>
          <a:endParaRPr lang="tr-TR"/>
        </a:p>
      </dgm:t>
    </dgm:pt>
    <dgm:pt modelId="{1BE32899-8C79-464A-B540-F5147EC9DAA9}" type="pres">
      <dgm:prSet presAssocID="{F6C75AB9-928B-41EA-ABC7-941EC21EE93C}" presName="wedge1" presStyleLbl="node1" presStyleIdx="0" presStyleCnt="6"/>
      <dgm:spPr/>
      <dgm:t>
        <a:bodyPr/>
        <a:lstStyle/>
        <a:p>
          <a:endParaRPr lang="tr-TR"/>
        </a:p>
      </dgm:t>
    </dgm:pt>
    <dgm:pt modelId="{D5C6BEFA-C04F-4C37-AF86-367618232705}" type="pres">
      <dgm:prSet presAssocID="{F6C75AB9-928B-41EA-ABC7-941EC21EE93C}" presName="dummy1a" presStyleCnt="0"/>
      <dgm:spPr/>
      <dgm:t>
        <a:bodyPr/>
        <a:lstStyle/>
        <a:p>
          <a:endParaRPr lang="tr-TR"/>
        </a:p>
      </dgm:t>
    </dgm:pt>
    <dgm:pt modelId="{42F14FB9-8BCA-4B60-A612-D1AE39DAC9B7}" type="pres">
      <dgm:prSet presAssocID="{F6C75AB9-928B-41EA-ABC7-941EC21EE93C}" presName="dummy1b" presStyleCnt="0"/>
      <dgm:spPr/>
      <dgm:t>
        <a:bodyPr/>
        <a:lstStyle/>
        <a:p>
          <a:endParaRPr lang="tr-TR"/>
        </a:p>
      </dgm:t>
    </dgm:pt>
    <dgm:pt modelId="{0DEF34FD-A180-487F-BDE6-4774F12D39EE}" type="pres">
      <dgm:prSet presAssocID="{F6C75AB9-928B-41EA-ABC7-941EC21EE93C}" presName="wedge1Tx" presStyleLbl="node1" presStyleIdx="0" presStyleCnt="6">
        <dgm:presLayoutVars>
          <dgm:chMax val="0"/>
          <dgm:chPref val="0"/>
          <dgm:bulletEnabled val="1"/>
        </dgm:presLayoutVars>
      </dgm:prSet>
      <dgm:spPr/>
      <dgm:t>
        <a:bodyPr/>
        <a:lstStyle/>
        <a:p>
          <a:endParaRPr lang="tr-TR"/>
        </a:p>
      </dgm:t>
    </dgm:pt>
    <dgm:pt modelId="{48C60237-7204-485A-8C0E-33634D351CE3}" type="pres">
      <dgm:prSet presAssocID="{F6C75AB9-928B-41EA-ABC7-941EC21EE93C}" presName="wedge2" presStyleLbl="node1" presStyleIdx="1" presStyleCnt="6"/>
      <dgm:spPr/>
      <dgm:t>
        <a:bodyPr/>
        <a:lstStyle/>
        <a:p>
          <a:endParaRPr lang="tr-TR"/>
        </a:p>
      </dgm:t>
    </dgm:pt>
    <dgm:pt modelId="{D9FB1AFC-CDF0-4734-81A9-21DB3536444C}" type="pres">
      <dgm:prSet presAssocID="{F6C75AB9-928B-41EA-ABC7-941EC21EE93C}" presName="dummy2a" presStyleCnt="0"/>
      <dgm:spPr/>
      <dgm:t>
        <a:bodyPr/>
        <a:lstStyle/>
        <a:p>
          <a:endParaRPr lang="tr-TR"/>
        </a:p>
      </dgm:t>
    </dgm:pt>
    <dgm:pt modelId="{7D67E7A5-4F86-40B5-9D30-CAC9E64FA6C9}" type="pres">
      <dgm:prSet presAssocID="{F6C75AB9-928B-41EA-ABC7-941EC21EE93C}" presName="dummy2b" presStyleCnt="0"/>
      <dgm:spPr/>
      <dgm:t>
        <a:bodyPr/>
        <a:lstStyle/>
        <a:p>
          <a:endParaRPr lang="tr-TR"/>
        </a:p>
      </dgm:t>
    </dgm:pt>
    <dgm:pt modelId="{0DBFC44D-99CD-4567-B7B4-4C1AA00AA3B1}" type="pres">
      <dgm:prSet presAssocID="{F6C75AB9-928B-41EA-ABC7-941EC21EE93C}" presName="wedge2Tx" presStyleLbl="node1" presStyleIdx="1" presStyleCnt="6">
        <dgm:presLayoutVars>
          <dgm:chMax val="0"/>
          <dgm:chPref val="0"/>
          <dgm:bulletEnabled val="1"/>
        </dgm:presLayoutVars>
      </dgm:prSet>
      <dgm:spPr/>
      <dgm:t>
        <a:bodyPr/>
        <a:lstStyle/>
        <a:p>
          <a:endParaRPr lang="tr-TR"/>
        </a:p>
      </dgm:t>
    </dgm:pt>
    <dgm:pt modelId="{9FF71904-F119-4C8D-B49C-9F1757787C64}" type="pres">
      <dgm:prSet presAssocID="{F6C75AB9-928B-41EA-ABC7-941EC21EE93C}" presName="wedge3" presStyleLbl="node1" presStyleIdx="2" presStyleCnt="6"/>
      <dgm:spPr/>
      <dgm:t>
        <a:bodyPr/>
        <a:lstStyle/>
        <a:p>
          <a:endParaRPr lang="tr-TR"/>
        </a:p>
      </dgm:t>
    </dgm:pt>
    <dgm:pt modelId="{934B2FBD-B97C-4B5F-9468-8D86E5601625}" type="pres">
      <dgm:prSet presAssocID="{F6C75AB9-928B-41EA-ABC7-941EC21EE93C}" presName="dummy3a" presStyleCnt="0"/>
      <dgm:spPr/>
      <dgm:t>
        <a:bodyPr/>
        <a:lstStyle/>
        <a:p>
          <a:endParaRPr lang="tr-TR"/>
        </a:p>
      </dgm:t>
    </dgm:pt>
    <dgm:pt modelId="{CBF02BBC-1E37-4671-9E36-A173A535131D}" type="pres">
      <dgm:prSet presAssocID="{F6C75AB9-928B-41EA-ABC7-941EC21EE93C}" presName="dummy3b" presStyleCnt="0"/>
      <dgm:spPr/>
      <dgm:t>
        <a:bodyPr/>
        <a:lstStyle/>
        <a:p>
          <a:endParaRPr lang="tr-TR"/>
        </a:p>
      </dgm:t>
    </dgm:pt>
    <dgm:pt modelId="{A77F1A6F-58F0-4A8A-B3F6-C2C9E29CBE48}" type="pres">
      <dgm:prSet presAssocID="{F6C75AB9-928B-41EA-ABC7-941EC21EE93C}" presName="wedge3Tx" presStyleLbl="node1" presStyleIdx="2" presStyleCnt="6">
        <dgm:presLayoutVars>
          <dgm:chMax val="0"/>
          <dgm:chPref val="0"/>
          <dgm:bulletEnabled val="1"/>
        </dgm:presLayoutVars>
      </dgm:prSet>
      <dgm:spPr/>
      <dgm:t>
        <a:bodyPr/>
        <a:lstStyle/>
        <a:p>
          <a:endParaRPr lang="tr-TR"/>
        </a:p>
      </dgm:t>
    </dgm:pt>
    <dgm:pt modelId="{19BC8224-2114-4AB0-B3CC-EA99FAF2905B}" type="pres">
      <dgm:prSet presAssocID="{F6C75AB9-928B-41EA-ABC7-941EC21EE93C}" presName="wedge4" presStyleLbl="node1" presStyleIdx="3" presStyleCnt="6"/>
      <dgm:spPr/>
      <dgm:t>
        <a:bodyPr/>
        <a:lstStyle/>
        <a:p>
          <a:endParaRPr lang="tr-TR"/>
        </a:p>
      </dgm:t>
    </dgm:pt>
    <dgm:pt modelId="{5F77386E-4985-4C62-B74B-C8F49EFA4E59}" type="pres">
      <dgm:prSet presAssocID="{F6C75AB9-928B-41EA-ABC7-941EC21EE93C}" presName="dummy4a" presStyleCnt="0"/>
      <dgm:spPr/>
      <dgm:t>
        <a:bodyPr/>
        <a:lstStyle/>
        <a:p>
          <a:endParaRPr lang="tr-TR"/>
        </a:p>
      </dgm:t>
    </dgm:pt>
    <dgm:pt modelId="{91225E12-964A-4BF0-9A66-4B69C32E36E9}" type="pres">
      <dgm:prSet presAssocID="{F6C75AB9-928B-41EA-ABC7-941EC21EE93C}" presName="dummy4b" presStyleCnt="0"/>
      <dgm:spPr/>
      <dgm:t>
        <a:bodyPr/>
        <a:lstStyle/>
        <a:p>
          <a:endParaRPr lang="tr-TR"/>
        </a:p>
      </dgm:t>
    </dgm:pt>
    <dgm:pt modelId="{227EDD9C-5046-4DF2-BB6F-1CFD004B6EF2}" type="pres">
      <dgm:prSet presAssocID="{F6C75AB9-928B-41EA-ABC7-941EC21EE93C}" presName="wedge4Tx" presStyleLbl="node1" presStyleIdx="3" presStyleCnt="6">
        <dgm:presLayoutVars>
          <dgm:chMax val="0"/>
          <dgm:chPref val="0"/>
          <dgm:bulletEnabled val="1"/>
        </dgm:presLayoutVars>
      </dgm:prSet>
      <dgm:spPr/>
      <dgm:t>
        <a:bodyPr/>
        <a:lstStyle/>
        <a:p>
          <a:endParaRPr lang="tr-TR"/>
        </a:p>
      </dgm:t>
    </dgm:pt>
    <dgm:pt modelId="{C05A1EE0-928D-4C00-90BE-394B9EEE41B8}" type="pres">
      <dgm:prSet presAssocID="{F6C75AB9-928B-41EA-ABC7-941EC21EE93C}" presName="wedge5" presStyleLbl="node1" presStyleIdx="4" presStyleCnt="6"/>
      <dgm:spPr/>
      <dgm:t>
        <a:bodyPr/>
        <a:lstStyle/>
        <a:p>
          <a:endParaRPr lang="tr-TR"/>
        </a:p>
      </dgm:t>
    </dgm:pt>
    <dgm:pt modelId="{433A16B8-FB6D-4E3C-B46B-FE9F1BBBDFBB}" type="pres">
      <dgm:prSet presAssocID="{F6C75AB9-928B-41EA-ABC7-941EC21EE93C}" presName="dummy5a" presStyleCnt="0"/>
      <dgm:spPr/>
      <dgm:t>
        <a:bodyPr/>
        <a:lstStyle/>
        <a:p>
          <a:endParaRPr lang="tr-TR"/>
        </a:p>
      </dgm:t>
    </dgm:pt>
    <dgm:pt modelId="{3814FAC0-8B2D-428F-9FC6-E69C01CED54B}" type="pres">
      <dgm:prSet presAssocID="{F6C75AB9-928B-41EA-ABC7-941EC21EE93C}" presName="dummy5b" presStyleCnt="0"/>
      <dgm:spPr/>
      <dgm:t>
        <a:bodyPr/>
        <a:lstStyle/>
        <a:p>
          <a:endParaRPr lang="tr-TR"/>
        </a:p>
      </dgm:t>
    </dgm:pt>
    <dgm:pt modelId="{E0CE9534-D6F1-485A-B6EC-1F44D7DFE18D}" type="pres">
      <dgm:prSet presAssocID="{F6C75AB9-928B-41EA-ABC7-941EC21EE93C}" presName="wedge5Tx" presStyleLbl="node1" presStyleIdx="4" presStyleCnt="6">
        <dgm:presLayoutVars>
          <dgm:chMax val="0"/>
          <dgm:chPref val="0"/>
          <dgm:bulletEnabled val="1"/>
        </dgm:presLayoutVars>
      </dgm:prSet>
      <dgm:spPr/>
      <dgm:t>
        <a:bodyPr/>
        <a:lstStyle/>
        <a:p>
          <a:endParaRPr lang="tr-TR"/>
        </a:p>
      </dgm:t>
    </dgm:pt>
    <dgm:pt modelId="{7E95CE8D-4320-4CDC-B721-9C1AAA8E3B1D}" type="pres">
      <dgm:prSet presAssocID="{F6C75AB9-928B-41EA-ABC7-941EC21EE93C}" presName="wedge6" presStyleLbl="node1" presStyleIdx="5" presStyleCnt="6"/>
      <dgm:spPr/>
      <dgm:t>
        <a:bodyPr/>
        <a:lstStyle/>
        <a:p>
          <a:endParaRPr lang="tr-TR"/>
        </a:p>
      </dgm:t>
    </dgm:pt>
    <dgm:pt modelId="{14E35094-0604-4CAE-BFDA-E9AAE9257A5F}" type="pres">
      <dgm:prSet presAssocID="{F6C75AB9-928B-41EA-ABC7-941EC21EE93C}" presName="dummy6a" presStyleCnt="0"/>
      <dgm:spPr/>
      <dgm:t>
        <a:bodyPr/>
        <a:lstStyle/>
        <a:p>
          <a:endParaRPr lang="tr-TR"/>
        </a:p>
      </dgm:t>
    </dgm:pt>
    <dgm:pt modelId="{1250ACB1-FBC8-4094-BB3C-A5683B717EB3}" type="pres">
      <dgm:prSet presAssocID="{F6C75AB9-928B-41EA-ABC7-941EC21EE93C}" presName="dummy6b" presStyleCnt="0"/>
      <dgm:spPr/>
      <dgm:t>
        <a:bodyPr/>
        <a:lstStyle/>
        <a:p>
          <a:endParaRPr lang="tr-TR"/>
        </a:p>
      </dgm:t>
    </dgm:pt>
    <dgm:pt modelId="{2605464A-B12F-492C-83B4-2FE5C4CF96A7}" type="pres">
      <dgm:prSet presAssocID="{F6C75AB9-928B-41EA-ABC7-941EC21EE93C}" presName="wedge6Tx" presStyleLbl="node1" presStyleIdx="5" presStyleCnt="6">
        <dgm:presLayoutVars>
          <dgm:chMax val="0"/>
          <dgm:chPref val="0"/>
          <dgm:bulletEnabled val="1"/>
        </dgm:presLayoutVars>
      </dgm:prSet>
      <dgm:spPr/>
      <dgm:t>
        <a:bodyPr/>
        <a:lstStyle/>
        <a:p>
          <a:endParaRPr lang="tr-TR"/>
        </a:p>
      </dgm:t>
    </dgm:pt>
    <dgm:pt modelId="{7BAF6C6A-FD95-4895-AB7F-94D62EA1C3F2}" type="pres">
      <dgm:prSet presAssocID="{0D37573E-7D2F-4941-AD38-2D0D828056C6}" presName="arrowWedge1" presStyleLbl="fgSibTrans2D1" presStyleIdx="0" presStyleCnt="6"/>
      <dgm:spPr/>
      <dgm:t>
        <a:bodyPr/>
        <a:lstStyle/>
        <a:p>
          <a:endParaRPr lang="tr-TR"/>
        </a:p>
      </dgm:t>
    </dgm:pt>
    <dgm:pt modelId="{77260126-E635-4846-97F5-024C82E7AAD9}" type="pres">
      <dgm:prSet presAssocID="{C984EE51-E261-4808-8599-CAE05C763153}" presName="arrowWedge2" presStyleLbl="fgSibTrans2D1" presStyleIdx="1" presStyleCnt="6"/>
      <dgm:spPr/>
      <dgm:t>
        <a:bodyPr/>
        <a:lstStyle/>
        <a:p>
          <a:endParaRPr lang="tr-TR"/>
        </a:p>
      </dgm:t>
    </dgm:pt>
    <dgm:pt modelId="{F6D55424-3133-4FF0-9906-FBBA83FB5243}" type="pres">
      <dgm:prSet presAssocID="{FF0FA843-C3BA-4C74-8142-12C088CA83A7}" presName="arrowWedge3" presStyleLbl="fgSibTrans2D1" presStyleIdx="2" presStyleCnt="6"/>
      <dgm:spPr/>
      <dgm:t>
        <a:bodyPr/>
        <a:lstStyle/>
        <a:p>
          <a:endParaRPr lang="tr-TR"/>
        </a:p>
      </dgm:t>
    </dgm:pt>
    <dgm:pt modelId="{4FB0B7D1-7439-4ACD-83CD-295A0F117EDD}" type="pres">
      <dgm:prSet presAssocID="{EA0F11F3-9120-4174-8A2A-38512D6EE56A}" presName="arrowWedge4" presStyleLbl="fgSibTrans2D1" presStyleIdx="3" presStyleCnt="6"/>
      <dgm:spPr/>
      <dgm:t>
        <a:bodyPr/>
        <a:lstStyle/>
        <a:p>
          <a:endParaRPr lang="tr-TR"/>
        </a:p>
      </dgm:t>
    </dgm:pt>
    <dgm:pt modelId="{C25C32F8-BFC2-4ABE-9256-8887AFFD98ED}" type="pres">
      <dgm:prSet presAssocID="{9B1459CD-35B4-4255-95F7-3E031CA41A35}" presName="arrowWedge5" presStyleLbl="fgSibTrans2D1" presStyleIdx="4" presStyleCnt="6"/>
      <dgm:spPr/>
      <dgm:t>
        <a:bodyPr/>
        <a:lstStyle/>
        <a:p>
          <a:endParaRPr lang="tr-TR"/>
        </a:p>
      </dgm:t>
    </dgm:pt>
    <dgm:pt modelId="{5396D285-753C-4BAA-818E-9F02687C3235}" type="pres">
      <dgm:prSet presAssocID="{86FAC152-16BF-4259-ACB4-1091A905CFF0}" presName="arrowWedge6" presStyleLbl="fgSibTrans2D1" presStyleIdx="5" presStyleCnt="6"/>
      <dgm:spPr/>
      <dgm:t>
        <a:bodyPr/>
        <a:lstStyle/>
        <a:p>
          <a:endParaRPr lang="tr-TR"/>
        </a:p>
      </dgm:t>
    </dgm:pt>
  </dgm:ptLst>
  <dgm:cxnLst>
    <dgm:cxn modelId="{62CA46C8-8D7F-4566-8F91-D2F4B7E623B0}" type="presOf" srcId="{F4B6229D-F484-489D-B898-C7D6711C3317}" destId="{19BC8224-2114-4AB0-B3CC-EA99FAF2905B}" srcOrd="0" destOrd="0" presId="urn:microsoft.com/office/officeart/2005/8/layout/cycle8"/>
    <dgm:cxn modelId="{F4946718-5896-4C1C-9628-95327AE7C169}" type="presOf" srcId="{71097E0D-8B8C-4ECD-B0D4-A0CB6938C807}" destId="{E0CE9534-D6F1-485A-B6EC-1F44D7DFE18D}" srcOrd="1" destOrd="0" presId="urn:microsoft.com/office/officeart/2005/8/layout/cycle8"/>
    <dgm:cxn modelId="{CE7341C6-5274-47EB-8680-B47E77399895}" srcId="{F6C75AB9-928B-41EA-ABC7-941EC21EE93C}" destId="{F4B6229D-F484-489D-B898-C7D6711C3317}" srcOrd="3" destOrd="0" parTransId="{BB2DEC65-A8E8-4E7C-BD65-DF23A8337EAA}" sibTransId="{EA0F11F3-9120-4174-8A2A-38512D6EE56A}"/>
    <dgm:cxn modelId="{CFD605D7-948C-4B9C-A523-52F48DFEC0AD}" type="presOf" srcId="{6F286340-8FB9-4926-8E30-43E533E3665F}" destId="{0DBFC44D-99CD-4567-B7B4-4C1AA00AA3B1}" srcOrd="1" destOrd="0" presId="urn:microsoft.com/office/officeart/2005/8/layout/cycle8"/>
    <dgm:cxn modelId="{140DA847-131A-4C0F-A07B-8BFDBD0D8701}" type="presOf" srcId="{F4B6229D-F484-489D-B898-C7D6711C3317}" destId="{227EDD9C-5046-4DF2-BB6F-1CFD004B6EF2}" srcOrd="1" destOrd="0" presId="urn:microsoft.com/office/officeart/2005/8/layout/cycle8"/>
    <dgm:cxn modelId="{EA38A50D-CCAA-4A70-9C5A-C1080E4D815E}" type="presOf" srcId="{AEEE7458-499E-47BD-988B-42E173534487}" destId="{9FF71904-F119-4C8D-B49C-9F1757787C64}" srcOrd="0" destOrd="0" presId="urn:microsoft.com/office/officeart/2005/8/layout/cycle8"/>
    <dgm:cxn modelId="{D424ABFE-B002-4104-A5A3-A9F689E52A3D}" type="presOf" srcId="{7373392A-E5C9-41B7-98BF-74DEEE0D1E6C}" destId="{1BE32899-8C79-464A-B540-F5147EC9DAA9}" srcOrd="0" destOrd="0" presId="urn:microsoft.com/office/officeart/2005/8/layout/cycle8"/>
    <dgm:cxn modelId="{B39DEC44-1748-45D0-B9C6-C7B092DBDB2C}" type="presOf" srcId="{7373392A-E5C9-41B7-98BF-74DEEE0D1E6C}" destId="{0DEF34FD-A180-487F-BDE6-4774F12D39EE}" srcOrd="1" destOrd="0" presId="urn:microsoft.com/office/officeart/2005/8/layout/cycle8"/>
    <dgm:cxn modelId="{44D9BD20-DC63-433F-896F-39830D1279BA}" type="presOf" srcId="{71097E0D-8B8C-4ECD-B0D4-A0CB6938C807}" destId="{C05A1EE0-928D-4C00-90BE-394B9EEE41B8}" srcOrd="0" destOrd="0" presId="urn:microsoft.com/office/officeart/2005/8/layout/cycle8"/>
    <dgm:cxn modelId="{6922DE65-870D-4EA3-90C5-CC320C8EE7A1}" srcId="{F6C75AB9-928B-41EA-ABC7-941EC21EE93C}" destId="{AEEE7458-499E-47BD-988B-42E173534487}" srcOrd="2" destOrd="0" parTransId="{EB831848-4FA2-487F-9715-F133E424B50D}" sibTransId="{FF0FA843-C3BA-4C74-8142-12C088CA83A7}"/>
    <dgm:cxn modelId="{BA543ACE-C618-405B-A4B2-F51576D85C7C}" srcId="{F6C75AB9-928B-41EA-ABC7-941EC21EE93C}" destId="{6F286340-8FB9-4926-8E30-43E533E3665F}" srcOrd="1" destOrd="0" parTransId="{5221DEEC-0E18-4733-824A-21246C474810}" sibTransId="{C984EE51-E261-4808-8599-CAE05C763153}"/>
    <dgm:cxn modelId="{5934BE48-8E91-4105-9E8F-CDDD3190380E}" srcId="{F6C75AB9-928B-41EA-ABC7-941EC21EE93C}" destId="{44321095-9A4C-4774-9304-29803A0217D2}" srcOrd="5" destOrd="0" parTransId="{CAF22467-F9B7-49B4-B95E-3299FD822D81}" sibTransId="{86FAC152-16BF-4259-ACB4-1091A905CFF0}"/>
    <dgm:cxn modelId="{0B1F5EAC-16C2-403B-8916-82C93029A58F}" type="presOf" srcId="{44321095-9A4C-4774-9304-29803A0217D2}" destId="{7E95CE8D-4320-4CDC-B721-9C1AAA8E3B1D}" srcOrd="0" destOrd="0" presId="urn:microsoft.com/office/officeart/2005/8/layout/cycle8"/>
    <dgm:cxn modelId="{57BCC576-8F37-4CA5-A000-57A940687EA9}" srcId="{F6C75AB9-928B-41EA-ABC7-941EC21EE93C}" destId="{7373392A-E5C9-41B7-98BF-74DEEE0D1E6C}" srcOrd="0" destOrd="0" parTransId="{62CBCBE6-C60F-462D-BFCA-1D5841675680}" sibTransId="{0D37573E-7D2F-4941-AD38-2D0D828056C6}"/>
    <dgm:cxn modelId="{BF134E44-448D-4EBC-888F-4F36E0F8E05C}" type="presOf" srcId="{F6C75AB9-928B-41EA-ABC7-941EC21EE93C}" destId="{E5F627E7-54D1-46E0-A911-29625D139EA7}" srcOrd="0" destOrd="0" presId="urn:microsoft.com/office/officeart/2005/8/layout/cycle8"/>
    <dgm:cxn modelId="{EBA700F9-06EA-4F20-A019-019AFB57C51B}" type="presOf" srcId="{AEEE7458-499E-47BD-988B-42E173534487}" destId="{A77F1A6F-58F0-4A8A-B3F6-C2C9E29CBE48}" srcOrd="1" destOrd="0" presId="urn:microsoft.com/office/officeart/2005/8/layout/cycle8"/>
    <dgm:cxn modelId="{6A125B76-6B6A-4E27-9306-258AE3FAA785}" type="presOf" srcId="{44321095-9A4C-4774-9304-29803A0217D2}" destId="{2605464A-B12F-492C-83B4-2FE5C4CF96A7}" srcOrd="1" destOrd="0" presId="urn:microsoft.com/office/officeart/2005/8/layout/cycle8"/>
    <dgm:cxn modelId="{DB4008B9-AD8C-4161-8FB5-93BA5DA25F87}" type="presOf" srcId="{6F286340-8FB9-4926-8E30-43E533E3665F}" destId="{48C60237-7204-485A-8C0E-33634D351CE3}" srcOrd="0" destOrd="0" presId="urn:microsoft.com/office/officeart/2005/8/layout/cycle8"/>
    <dgm:cxn modelId="{F4CE390A-80B5-495D-8711-E35865F06CB1}" srcId="{F6C75AB9-928B-41EA-ABC7-941EC21EE93C}" destId="{71097E0D-8B8C-4ECD-B0D4-A0CB6938C807}" srcOrd="4" destOrd="0" parTransId="{13D99BA6-93B6-4D8F-BE60-1161513D72C1}" sibTransId="{9B1459CD-35B4-4255-95F7-3E031CA41A35}"/>
    <dgm:cxn modelId="{2D25A33C-EF28-41CA-8F35-22C561C3E058}" type="presParOf" srcId="{E5F627E7-54D1-46E0-A911-29625D139EA7}" destId="{1BE32899-8C79-464A-B540-F5147EC9DAA9}" srcOrd="0" destOrd="0" presId="urn:microsoft.com/office/officeart/2005/8/layout/cycle8"/>
    <dgm:cxn modelId="{B2A3807E-ABA0-4D34-A2B3-137525EBC268}" type="presParOf" srcId="{E5F627E7-54D1-46E0-A911-29625D139EA7}" destId="{D5C6BEFA-C04F-4C37-AF86-367618232705}" srcOrd="1" destOrd="0" presId="urn:microsoft.com/office/officeart/2005/8/layout/cycle8"/>
    <dgm:cxn modelId="{594C61D6-483C-4B11-AFE5-F19F0D8866A1}" type="presParOf" srcId="{E5F627E7-54D1-46E0-A911-29625D139EA7}" destId="{42F14FB9-8BCA-4B60-A612-D1AE39DAC9B7}" srcOrd="2" destOrd="0" presId="urn:microsoft.com/office/officeart/2005/8/layout/cycle8"/>
    <dgm:cxn modelId="{C6F22A97-47FD-43D9-921B-F9F8174A943C}" type="presParOf" srcId="{E5F627E7-54D1-46E0-A911-29625D139EA7}" destId="{0DEF34FD-A180-487F-BDE6-4774F12D39EE}" srcOrd="3" destOrd="0" presId="urn:microsoft.com/office/officeart/2005/8/layout/cycle8"/>
    <dgm:cxn modelId="{8EC01AF4-477A-4C70-8229-F06992D44E7F}" type="presParOf" srcId="{E5F627E7-54D1-46E0-A911-29625D139EA7}" destId="{48C60237-7204-485A-8C0E-33634D351CE3}" srcOrd="4" destOrd="0" presId="urn:microsoft.com/office/officeart/2005/8/layout/cycle8"/>
    <dgm:cxn modelId="{4E9E243A-84D4-45BC-B1F3-433D37A0FC0A}" type="presParOf" srcId="{E5F627E7-54D1-46E0-A911-29625D139EA7}" destId="{D9FB1AFC-CDF0-4734-81A9-21DB3536444C}" srcOrd="5" destOrd="0" presId="urn:microsoft.com/office/officeart/2005/8/layout/cycle8"/>
    <dgm:cxn modelId="{8462FAB5-B508-4AE3-ADD7-88F6A81C2491}" type="presParOf" srcId="{E5F627E7-54D1-46E0-A911-29625D139EA7}" destId="{7D67E7A5-4F86-40B5-9D30-CAC9E64FA6C9}" srcOrd="6" destOrd="0" presId="urn:microsoft.com/office/officeart/2005/8/layout/cycle8"/>
    <dgm:cxn modelId="{A3D28FA6-14A7-433B-A1AA-77FCB9EB90DF}" type="presParOf" srcId="{E5F627E7-54D1-46E0-A911-29625D139EA7}" destId="{0DBFC44D-99CD-4567-B7B4-4C1AA00AA3B1}" srcOrd="7" destOrd="0" presId="urn:microsoft.com/office/officeart/2005/8/layout/cycle8"/>
    <dgm:cxn modelId="{04CBACEC-D555-4A21-90C7-046EC6A0217C}" type="presParOf" srcId="{E5F627E7-54D1-46E0-A911-29625D139EA7}" destId="{9FF71904-F119-4C8D-B49C-9F1757787C64}" srcOrd="8" destOrd="0" presId="urn:microsoft.com/office/officeart/2005/8/layout/cycle8"/>
    <dgm:cxn modelId="{BAC70EFE-917B-46C0-AD34-AC0A60749253}" type="presParOf" srcId="{E5F627E7-54D1-46E0-A911-29625D139EA7}" destId="{934B2FBD-B97C-4B5F-9468-8D86E5601625}" srcOrd="9" destOrd="0" presId="urn:microsoft.com/office/officeart/2005/8/layout/cycle8"/>
    <dgm:cxn modelId="{81AF653B-EC78-499C-804A-6B292037D505}" type="presParOf" srcId="{E5F627E7-54D1-46E0-A911-29625D139EA7}" destId="{CBF02BBC-1E37-4671-9E36-A173A535131D}" srcOrd="10" destOrd="0" presId="urn:microsoft.com/office/officeart/2005/8/layout/cycle8"/>
    <dgm:cxn modelId="{B081BFC2-6800-4568-8156-2C70DBF7F00E}" type="presParOf" srcId="{E5F627E7-54D1-46E0-A911-29625D139EA7}" destId="{A77F1A6F-58F0-4A8A-B3F6-C2C9E29CBE48}" srcOrd="11" destOrd="0" presId="urn:microsoft.com/office/officeart/2005/8/layout/cycle8"/>
    <dgm:cxn modelId="{73DCC67D-FE87-4413-BC74-2D7E7B7E9795}" type="presParOf" srcId="{E5F627E7-54D1-46E0-A911-29625D139EA7}" destId="{19BC8224-2114-4AB0-B3CC-EA99FAF2905B}" srcOrd="12" destOrd="0" presId="urn:microsoft.com/office/officeart/2005/8/layout/cycle8"/>
    <dgm:cxn modelId="{469FC3CD-7990-485F-A834-5C8C63B9B5B3}" type="presParOf" srcId="{E5F627E7-54D1-46E0-A911-29625D139EA7}" destId="{5F77386E-4985-4C62-B74B-C8F49EFA4E59}" srcOrd="13" destOrd="0" presId="urn:microsoft.com/office/officeart/2005/8/layout/cycle8"/>
    <dgm:cxn modelId="{0B8CC98F-8A99-4FF3-BE41-7A36C6B36794}" type="presParOf" srcId="{E5F627E7-54D1-46E0-A911-29625D139EA7}" destId="{91225E12-964A-4BF0-9A66-4B69C32E36E9}" srcOrd="14" destOrd="0" presId="urn:microsoft.com/office/officeart/2005/8/layout/cycle8"/>
    <dgm:cxn modelId="{81852572-599B-4F2F-B792-5B8272FAC1CB}" type="presParOf" srcId="{E5F627E7-54D1-46E0-A911-29625D139EA7}" destId="{227EDD9C-5046-4DF2-BB6F-1CFD004B6EF2}" srcOrd="15" destOrd="0" presId="urn:microsoft.com/office/officeart/2005/8/layout/cycle8"/>
    <dgm:cxn modelId="{A50776A7-4B7A-45B4-A0EF-5692D6203EC9}" type="presParOf" srcId="{E5F627E7-54D1-46E0-A911-29625D139EA7}" destId="{C05A1EE0-928D-4C00-90BE-394B9EEE41B8}" srcOrd="16" destOrd="0" presId="urn:microsoft.com/office/officeart/2005/8/layout/cycle8"/>
    <dgm:cxn modelId="{DAF9C427-A901-4CC3-8E81-092D84701768}" type="presParOf" srcId="{E5F627E7-54D1-46E0-A911-29625D139EA7}" destId="{433A16B8-FB6D-4E3C-B46B-FE9F1BBBDFBB}" srcOrd="17" destOrd="0" presId="urn:microsoft.com/office/officeart/2005/8/layout/cycle8"/>
    <dgm:cxn modelId="{BB73EF22-0543-47B3-8432-F467B031954D}" type="presParOf" srcId="{E5F627E7-54D1-46E0-A911-29625D139EA7}" destId="{3814FAC0-8B2D-428F-9FC6-E69C01CED54B}" srcOrd="18" destOrd="0" presId="urn:microsoft.com/office/officeart/2005/8/layout/cycle8"/>
    <dgm:cxn modelId="{84100D94-415B-468A-9381-208C6364B4A7}" type="presParOf" srcId="{E5F627E7-54D1-46E0-A911-29625D139EA7}" destId="{E0CE9534-D6F1-485A-B6EC-1F44D7DFE18D}" srcOrd="19" destOrd="0" presId="urn:microsoft.com/office/officeart/2005/8/layout/cycle8"/>
    <dgm:cxn modelId="{2F15726D-2BFE-463A-9D1E-800A87C27F2C}" type="presParOf" srcId="{E5F627E7-54D1-46E0-A911-29625D139EA7}" destId="{7E95CE8D-4320-4CDC-B721-9C1AAA8E3B1D}" srcOrd="20" destOrd="0" presId="urn:microsoft.com/office/officeart/2005/8/layout/cycle8"/>
    <dgm:cxn modelId="{2609B8BA-D86A-41EC-9F6A-8282B97AE360}" type="presParOf" srcId="{E5F627E7-54D1-46E0-A911-29625D139EA7}" destId="{14E35094-0604-4CAE-BFDA-E9AAE9257A5F}" srcOrd="21" destOrd="0" presId="urn:microsoft.com/office/officeart/2005/8/layout/cycle8"/>
    <dgm:cxn modelId="{869A70E7-E13E-4F5A-A975-57540581AF69}" type="presParOf" srcId="{E5F627E7-54D1-46E0-A911-29625D139EA7}" destId="{1250ACB1-FBC8-4094-BB3C-A5683B717EB3}" srcOrd="22" destOrd="0" presId="urn:microsoft.com/office/officeart/2005/8/layout/cycle8"/>
    <dgm:cxn modelId="{48916EAD-1518-4795-A410-3E0DAFCF2E0C}" type="presParOf" srcId="{E5F627E7-54D1-46E0-A911-29625D139EA7}" destId="{2605464A-B12F-492C-83B4-2FE5C4CF96A7}" srcOrd="23" destOrd="0" presId="urn:microsoft.com/office/officeart/2005/8/layout/cycle8"/>
    <dgm:cxn modelId="{CE881C27-6209-44A4-A46D-5E83A343258E}" type="presParOf" srcId="{E5F627E7-54D1-46E0-A911-29625D139EA7}" destId="{7BAF6C6A-FD95-4895-AB7F-94D62EA1C3F2}" srcOrd="24" destOrd="0" presId="urn:microsoft.com/office/officeart/2005/8/layout/cycle8"/>
    <dgm:cxn modelId="{43EEB63F-3C63-4781-AE35-56667FF1AF9B}" type="presParOf" srcId="{E5F627E7-54D1-46E0-A911-29625D139EA7}" destId="{77260126-E635-4846-97F5-024C82E7AAD9}" srcOrd="25" destOrd="0" presId="urn:microsoft.com/office/officeart/2005/8/layout/cycle8"/>
    <dgm:cxn modelId="{BA1B783A-1BDB-4A99-82C7-0E251C7AA32B}" type="presParOf" srcId="{E5F627E7-54D1-46E0-A911-29625D139EA7}" destId="{F6D55424-3133-4FF0-9906-FBBA83FB5243}" srcOrd="26" destOrd="0" presId="urn:microsoft.com/office/officeart/2005/8/layout/cycle8"/>
    <dgm:cxn modelId="{E72275BC-C855-45AE-9C69-08D3BB07377E}" type="presParOf" srcId="{E5F627E7-54D1-46E0-A911-29625D139EA7}" destId="{4FB0B7D1-7439-4ACD-83CD-295A0F117EDD}" srcOrd="27" destOrd="0" presId="urn:microsoft.com/office/officeart/2005/8/layout/cycle8"/>
    <dgm:cxn modelId="{C35B34B0-253E-4D22-8F6C-A02D00B1288E}" type="presParOf" srcId="{E5F627E7-54D1-46E0-A911-29625D139EA7}" destId="{C25C32F8-BFC2-4ABE-9256-8887AFFD98ED}" srcOrd="28" destOrd="0" presId="urn:microsoft.com/office/officeart/2005/8/layout/cycle8"/>
    <dgm:cxn modelId="{204E1D7F-F932-466C-A8F5-DEA050935F6F}" type="presParOf" srcId="{E5F627E7-54D1-46E0-A911-29625D139EA7}" destId="{5396D285-753C-4BAA-818E-9F02687C3235}" srcOrd="2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92026" y="1314941"/>
          <a:ext cx="2364889" cy="2365006"/>
        </a:xfrm>
        <a:prstGeom prst="ellipse">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smtClean="0">
              <a:latin typeface="+mj-lt"/>
              <a:ea typeface="+mn-ea"/>
              <a:cs typeface="+mn-cs"/>
            </a:rPr>
            <a:t>Sunum İçeriği</a:t>
          </a:r>
          <a:endParaRPr lang="tr-TR" sz="2800" b="1" i="0" kern="1200" noProof="0" dirty="0">
            <a:latin typeface="+mj-lt"/>
            <a:ea typeface="+mn-ea"/>
            <a:cs typeface="+mn-cs"/>
          </a:endParaRPr>
        </a:p>
      </dsp:txBody>
      <dsp:txXfrm>
        <a:off x="4838356" y="1661288"/>
        <a:ext cx="1672229" cy="1672312"/>
      </dsp:txXfrm>
    </dsp:sp>
    <dsp:sp modelId="{1EA0B330-A62A-423B-9436-56354426AF14}">
      <dsp:nvSpPr>
        <dsp:cNvPr id="0" name=""/>
        <dsp:cNvSpPr/>
      </dsp:nvSpPr>
      <dsp:spPr>
        <a:xfrm rot="10800000">
          <a:off x="3309228" y="0"/>
          <a:ext cx="4767227" cy="4969544"/>
        </a:xfrm>
        <a:prstGeom prst="blockArc">
          <a:avLst>
            <a:gd name="adj1" fmla="val 16509444"/>
            <a:gd name="adj2" fmla="val 5088054"/>
            <a:gd name="adj3" fmla="val 524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299336" y="418932"/>
          <a:ext cx="1266879" cy="12672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0" y="657971"/>
          <a:ext cx="3437694" cy="77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10000"/>
            </a:spcAft>
          </a:pPr>
          <a:r>
            <a:rPr lang="tr-TR" sz="2400" b="1" kern="1200" noProof="0" dirty="0" smtClean="0">
              <a:solidFill>
                <a:srgbClr val="000099"/>
              </a:solidFill>
              <a:latin typeface="+mj-lt"/>
            </a:rPr>
            <a:t>Proje ve proje fikri arasındaki farklar</a:t>
          </a:r>
          <a:endParaRPr lang="tr-TR" sz="2400" b="1" i="0" kern="1200" noProof="0" dirty="0">
            <a:solidFill>
              <a:srgbClr val="000099"/>
            </a:solidFill>
            <a:latin typeface="+mj-lt"/>
            <a:ea typeface="+mn-ea"/>
            <a:cs typeface="+mn-cs"/>
          </a:endParaRPr>
        </a:p>
      </dsp:txBody>
      <dsp:txXfrm>
        <a:off x="0" y="657971"/>
        <a:ext cx="3437694" cy="775223"/>
      </dsp:txXfrm>
    </dsp:sp>
    <dsp:sp modelId="{98F8FE09-B4A2-4E8F-BCBD-AC98531710FF}">
      <dsp:nvSpPr>
        <dsp:cNvPr id="0" name=""/>
        <dsp:cNvSpPr/>
      </dsp:nvSpPr>
      <dsp:spPr>
        <a:xfrm>
          <a:off x="2809683" y="1860597"/>
          <a:ext cx="1266879" cy="12672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7B7C6B51-0DCE-4F00-979F-8F46CBC0A775}">
      <dsp:nvSpPr>
        <dsp:cNvPr id="0" name=""/>
        <dsp:cNvSpPr/>
      </dsp:nvSpPr>
      <dsp:spPr>
        <a:xfrm>
          <a:off x="648074" y="1878488"/>
          <a:ext cx="2421132"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Proje Nasıl Hazırlanır? </a:t>
          </a:r>
        </a:p>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Bileşenleri nelerdir?</a:t>
          </a:r>
          <a:endParaRPr lang="tr-TR" sz="2400" b="1" i="0" kern="1200" noProof="0" dirty="0">
            <a:solidFill>
              <a:srgbClr val="000099"/>
            </a:solidFill>
            <a:latin typeface="+mj-lt"/>
            <a:ea typeface="+mn-ea"/>
            <a:cs typeface="+mn-cs"/>
          </a:endParaRPr>
        </a:p>
      </dsp:txBody>
      <dsp:txXfrm>
        <a:off x="648074" y="1878488"/>
        <a:ext cx="2421132" cy="1226483"/>
      </dsp:txXfrm>
    </dsp:sp>
    <dsp:sp modelId="{07F3DE25-1642-45C2-B4F6-1F381AF4B3C9}">
      <dsp:nvSpPr>
        <dsp:cNvPr id="0" name=""/>
        <dsp:cNvSpPr/>
      </dsp:nvSpPr>
      <dsp:spPr>
        <a:xfrm>
          <a:off x="3299336" y="3322637"/>
          <a:ext cx="1266879" cy="126723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12C649DA-1174-4D27-B946-7A8D73B3932E}">
      <dsp:nvSpPr>
        <dsp:cNvPr id="0" name=""/>
        <dsp:cNvSpPr/>
      </dsp:nvSpPr>
      <dsp:spPr>
        <a:xfrm>
          <a:off x="1507475" y="3348479"/>
          <a:ext cx="1695767" cy="122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914400" rtl="1">
            <a:lnSpc>
              <a:spcPct val="90000"/>
            </a:lnSpc>
            <a:spcBef>
              <a:spcPct val="0"/>
            </a:spcBef>
            <a:spcAft>
              <a:spcPct val="10000"/>
            </a:spcAft>
            <a:buNone/>
          </a:pPr>
          <a:r>
            <a:rPr lang="tr-TR" sz="2400" b="1" i="0" kern="1200" noProof="0" dirty="0" smtClean="0">
              <a:solidFill>
                <a:srgbClr val="000099"/>
              </a:solidFill>
              <a:latin typeface="+mj-lt"/>
              <a:ea typeface="+mn-ea"/>
              <a:cs typeface="+mn-cs"/>
            </a:rPr>
            <a:t>Proje Türleri</a:t>
          </a:r>
          <a:endParaRPr lang="tr-TR" sz="2400" b="1" i="0" kern="1200" noProof="0" dirty="0">
            <a:solidFill>
              <a:srgbClr val="000099"/>
            </a:solidFill>
            <a:latin typeface="+mj-lt"/>
            <a:ea typeface="+mn-ea"/>
            <a:cs typeface="+mn-cs"/>
          </a:endParaRPr>
        </a:p>
      </dsp:txBody>
      <dsp:txXfrm>
        <a:off x="1507475" y="3348479"/>
        <a:ext cx="1695767" cy="1226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43F6E-AEF2-4F94-B928-9ABA7989AC47}">
      <dsp:nvSpPr>
        <dsp:cNvPr id="0" name=""/>
        <dsp:cNvSpPr/>
      </dsp:nvSpPr>
      <dsp:spPr>
        <a:xfrm>
          <a:off x="0" y="175"/>
          <a:ext cx="8229600" cy="591786"/>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smtClean="0">
              <a:effectLst>
                <a:outerShdw blurRad="38100" dist="38100" dir="2700000" algn="tl">
                  <a:srgbClr val="000000">
                    <a:alpha val="43137"/>
                  </a:srgbClr>
                </a:outerShdw>
              </a:effectLst>
            </a:rPr>
            <a:t>Proje Döngüsü</a:t>
          </a:r>
          <a:endParaRPr lang="tr-TR" sz="2800" b="1" kern="1200" dirty="0">
            <a:effectLst>
              <a:outerShdw blurRad="38100" dist="38100" dir="2700000" algn="tl">
                <a:srgbClr val="000000">
                  <a:alpha val="43137"/>
                </a:srgbClr>
              </a:outerShdw>
            </a:effectLst>
          </a:endParaRPr>
        </a:p>
      </dsp:txBody>
      <dsp:txXfrm>
        <a:off x="28889" y="29064"/>
        <a:ext cx="8171822" cy="534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32899-8C79-464A-B540-F5147EC9DAA9}">
      <dsp:nvSpPr>
        <dsp:cNvPr id="0" name=""/>
        <dsp:cNvSpPr/>
      </dsp:nvSpPr>
      <dsp:spPr>
        <a:xfrm>
          <a:off x="1361608" y="358249"/>
          <a:ext cx="5040665" cy="5040665"/>
        </a:xfrm>
        <a:prstGeom prst="pie">
          <a:avLst>
            <a:gd name="adj1" fmla="val 16200000"/>
            <a:gd name="adj2" fmla="val 19800000"/>
          </a:avLst>
        </a:prstGeom>
        <a:blipFill rotWithShape="0">
          <a:blip xmlns:r="http://schemas.openxmlformats.org/officeDocument/2006/relationships" r:embed="rId1">
            <a:duotone>
              <a:schemeClr val="accent2">
                <a:alpha val="90000"/>
                <a:hueOff val="0"/>
                <a:satOff val="0"/>
                <a:lumOff val="0"/>
                <a:alphaOff val="0"/>
                <a:shade val="22000"/>
                <a:satMod val="160000"/>
              </a:schemeClr>
              <a:schemeClr val="accent2">
                <a:alpha val="9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effectLst/>
              <a:latin typeface="+mn-lt"/>
            </a:rPr>
            <a:t>1. </a:t>
          </a:r>
        </a:p>
        <a:p>
          <a:pPr lvl="0" algn="ctr" defTabSz="800100">
            <a:lnSpc>
              <a:spcPct val="90000"/>
            </a:lnSpc>
            <a:spcBef>
              <a:spcPct val="0"/>
            </a:spcBef>
            <a:spcAft>
              <a:spcPct val="35000"/>
            </a:spcAft>
          </a:pPr>
          <a:r>
            <a:rPr lang="tr-TR" sz="1400" b="1" kern="1200" smtClean="0">
              <a:effectLst/>
              <a:latin typeface="+mn-lt"/>
            </a:rPr>
            <a:t>Proje Fikri Belirleme</a:t>
          </a:r>
          <a:endParaRPr lang="tr-TR" sz="1400" b="1" kern="1200" dirty="0">
            <a:effectLst/>
            <a:latin typeface="+mn-lt"/>
          </a:endParaRPr>
        </a:p>
      </dsp:txBody>
      <dsp:txXfrm>
        <a:off x="4001956" y="1002134"/>
        <a:ext cx="1320174" cy="1020134"/>
      </dsp:txXfrm>
    </dsp:sp>
    <dsp:sp modelId="{48C60237-7204-485A-8C0E-33634D351CE3}">
      <dsp:nvSpPr>
        <dsp:cNvPr id="0" name=""/>
        <dsp:cNvSpPr/>
      </dsp:nvSpPr>
      <dsp:spPr>
        <a:xfrm>
          <a:off x="1421616" y="462063"/>
          <a:ext cx="5040665" cy="5040665"/>
        </a:xfrm>
        <a:prstGeom prst="pie">
          <a:avLst>
            <a:gd name="adj1" fmla="val 19800000"/>
            <a:gd name="adj2" fmla="val 1800000"/>
          </a:avLst>
        </a:prstGeom>
        <a:blipFill rotWithShape="0">
          <a:blip xmlns:r="http://schemas.openxmlformats.org/officeDocument/2006/relationships" r:embed="rId1">
            <a:duotone>
              <a:schemeClr val="accent2">
                <a:alpha val="90000"/>
                <a:hueOff val="0"/>
                <a:satOff val="0"/>
                <a:lumOff val="0"/>
                <a:alphaOff val="-8000"/>
                <a:shade val="22000"/>
                <a:satMod val="160000"/>
              </a:schemeClr>
              <a:schemeClr val="accent2">
                <a:alpha val="90000"/>
                <a:hueOff val="0"/>
                <a:satOff val="0"/>
                <a:lumOff val="0"/>
                <a:alphaOff val="-800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800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effectLst>
                <a:outerShdw blurRad="38100" dist="38100" dir="2700000" algn="tl">
                  <a:srgbClr val="000000">
                    <a:alpha val="43137"/>
                  </a:srgbClr>
                </a:outerShdw>
              </a:effectLst>
              <a:latin typeface="+mn-lt"/>
            </a:rPr>
            <a:t>2. </a:t>
          </a:r>
        </a:p>
        <a:p>
          <a:pPr lvl="0" algn="ctr" defTabSz="800100">
            <a:lnSpc>
              <a:spcPct val="90000"/>
            </a:lnSpc>
            <a:spcBef>
              <a:spcPct val="0"/>
            </a:spcBef>
            <a:spcAft>
              <a:spcPct val="35000"/>
            </a:spcAft>
          </a:pPr>
          <a:r>
            <a:rPr lang="tr-TR" sz="1400" b="1" kern="1200" smtClean="0">
              <a:effectLst/>
              <a:latin typeface="+mn-lt"/>
            </a:rPr>
            <a:t>Proje Formülasyonu (Analiz Aşaması)</a:t>
          </a:r>
          <a:endParaRPr lang="tr-TR" sz="1400" b="1" kern="1200" dirty="0" smtClean="0">
            <a:effectLst/>
            <a:latin typeface="+mn-lt"/>
          </a:endParaRPr>
        </a:p>
      </dsp:txBody>
      <dsp:txXfrm>
        <a:off x="4842067" y="2502332"/>
        <a:ext cx="1380182" cy="990130"/>
      </dsp:txXfrm>
    </dsp:sp>
    <dsp:sp modelId="{9FF71904-F119-4C8D-B49C-9F1757787C64}">
      <dsp:nvSpPr>
        <dsp:cNvPr id="0" name=""/>
        <dsp:cNvSpPr/>
      </dsp:nvSpPr>
      <dsp:spPr>
        <a:xfrm>
          <a:off x="1361608" y="565877"/>
          <a:ext cx="5040665" cy="5040665"/>
        </a:xfrm>
        <a:prstGeom prst="pie">
          <a:avLst>
            <a:gd name="adj1" fmla="val 1800000"/>
            <a:gd name="adj2" fmla="val 5400000"/>
          </a:avLst>
        </a:prstGeom>
        <a:blipFill rotWithShape="0">
          <a:blip xmlns:r="http://schemas.openxmlformats.org/officeDocument/2006/relationships" r:embed="rId1">
            <a:duotone>
              <a:schemeClr val="accent2">
                <a:alpha val="90000"/>
                <a:hueOff val="0"/>
                <a:satOff val="0"/>
                <a:lumOff val="0"/>
                <a:alphaOff val="-16000"/>
                <a:shade val="22000"/>
                <a:satMod val="160000"/>
              </a:schemeClr>
              <a:schemeClr val="accent2">
                <a:alpha val="90000"/>
                <a:hueOff val="0"/>
                <a:satOff val="0"/>
                <a:lumOff val="0"/>
                <a:alphaOff val="-1600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1600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smtClean="0">
              <a:effectLst>
                <a:outerShdw blurRad="38100" dist="38100" dir="2700000" algn="tl">
                  <a:srgbClr val="000000">
                    <a:alpha val="43137"/>
                  </a:srgbClr>
                </a:outerShdw>
              </a:effectLst>
              <a:latin typeface="+mn-lt"/>
            </a:rPr>
            <a:t>3.</a:t>
          </a:r>
        </a:p>
        <a:p>
          <a:pPr lvl="0" algn="ctr" defTabSz="711200">
            <a:lnSpc>
              <a:spcPct val="90000"/>
            </a:lnSpc>
            <a:spcBef>
              <a:spcPct val="0"/>
            </a:spcBef>
            <a:spcAft>
              <a:spcPct val="35000"/>
            </a:spcAft>
          </a:pPr>
          <a:r>
            <a:rPr lang="tr-TR" sz="1400" b="1" kern="1200" smtClean="0">
              <a:effectLst/>
              <a:latin typeface="+mn-lt"/>
            </a:rPr>
            <a:t>Ön Değerlendirme</a:t>
          </a:r>
          <a:endParaRPr lang="tr-TR" sz="1400" b="1" kern="1200" dirty="0">
            <a:effectLst/>
            <a:latin typeface="+mn-lt"/>
          </a:endParaRPr>
        </a:p>
      </dsp:txBody>
      <dsp:txXfrm>
        <a:off x="4001956" y="3972526"/>
        <a:ext cx="1320174" cy="1020134"/>
      </dsp:txXfrm>
    </dsp:sp>
    <dsp:sp modelId="{19BC8224-2114-4AB0-B3CC-EA99FAF2905B}">
      <dsp:nvSpPr>
        <dsp:cNvPr id="0" name=""/>
        <dsp:cNvSpPr/>
      </dsp:nvSpPr>
      <dsp:spPr>
        <a:xfrm>
          <a:off x="1241592" y="565877"/>
          <a:ext cx="5040665" cy="5040665"/>
        </a:xfrm>
        <a:prstGeom prst="pie">
          <a:avLst>
            <a:gd name="adj1" fmla="val 5400000"/>
            <a:gd name="adj2" fmla="val 9000000"/>
          </a:avLst>
        </a:prstGeom>
        <a:blipFill rotWithShape="0">
          <a:blip xmlns:r="http://schemas.openxmlformats.org/officeDocument/2006/relationships" r:embed="rId1">
            <a:duotone>
              <a:schemeClr val="accent2">
                <a:alpha val="90000"/>
                <a:hueOff val="0"/>
                <a:satOff val="0"/>
                <a:lumOff val="0"/>
                <a:alphaOff val="-24000"/>
                <a:shade val="22000"/>
                <a:satMod val="160000"/>
              </a:schemeClr>
              <a:schemeClr val="accent2">
                <a:alpha val="90000"/>
                <a:hueOff val="0"/>
                <a:satOff val="0"/>
                <a:lumOff val="0"/>
                <a:alphaOff val="-2400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2400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effectLst>
                <a:outerShdw blurRad="38100" dist="38100" dir="2700000" algn="tl">
                  <a:srgbClr val="000000">
                    <a:alpha val="43137"/>
                  </a:srgbClr>
                </a:outerShdw>
              </a:effectLst>
              <a:latin typeface="+mn-lt"/>
            </a:rPr>
            <a:t>4.</a:t>
          </a:r>
        </a:p>
        <a:p>
          <a:pPr lvl="0" algn="ctr" defTabSz="800100">
            <a:lnSpc>
              <a:spcPct val="90000"/>
            </a:lnSpc>
            <a:spcBef>
              <a:spcPct val="0"/>
            </a:spcBef>
            <a:spcAft>
              <a:spcPct val="35000"/>
            </a:spcAft>
          </a:pPr>
          <a:r>
            <a:rPr lang="tr-TR" sz="1400" b="1" kern="1200" smtClean="0">
              <a:effectLst/>
              <a:latin typeface="+mn-lt"/>
            </a:rPr>
            <a:t>Finansman</a:t>
          </a:r>
          <a:endParaRPr lang="tr-TR" sz="1400" b="1" kern="1200" dirty="0">
            <a:effectLst/>
            <a:latin typeface="+mn-lt"/>
          </a:endParaRPr>
        </a:p>
      </dsp:txBody>
      <dsp:txXfrm>
        <a:off x="2321734" y="3972526"/>
        <a:ext cx="1320174" cy="1020134"/>
      </dsp:txXfrm>
    </dsp:sp>
    <dsp:sp modelId="{C05A1EE0-928D-4C00-90BE-394B9EEE41B8}">
      <dsp:nvSpPr>
        <dsp:cNvPr id="0" name=""/>
        <dsp:cNvSpPr/>
      </dsp:nvSpPr>
      <dsp:spPr>
        <a:xfrm>
          <a:off x="1181584" y="462063"/>
          <a:ext cx="5040665" cy="5040665"/>
        </a:xfrm>
        <a:prstGeom prst="pie">
          <a:avLst>
            <a:gd name="adj1" fmla="val 9000000"/>
            <a:gd name="adj2" fmla="val 12600000"/>
          </a:avLst>
        </a:prstGeom>
        <a:blipFill rotWithShape="0">
          <a:blip xmlns:r="http://schemas.openxmlformats.org/officeDocument/2006/relationships" r:embed="rId1">
            <a:duotone>
              <a:schemeClr val="accent2">
                <a:alpha val="90000"/>
                <a:hueOff val="0"/>
                <a:satOff val="0"/>
                <a:lumOff val="0"/>
                <a:alphaOff val="-32000"/>
                <a:shade val="22000"/>
                <a:satMod val="160000"/>
              </a:schemeClr>
              <a:schemeClr val="accent2">
                <a:alpha val="90000"/>
                <a:hueOff val="0"/>
                <a:satOff val="0"/>
                <a:lumOff val="0"/>
                <a:alphaOff val="-3200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3200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effectLst>
                <a:outerShdw blurRad="38100" dist="38100" dir="2700000" algn="tl">
                  <a:srgbClr val="000000">
                    <a:alpha val="43137"/>
                  </a:srgbClr>
                </a:outerShdw>
              </a:effectLst>
              <a:latin typeface="+mn-lt"/>
            </a:rPr>
            <a:t>5.</a:t>
          </a:r>
        </a:p>
        <a:p>
          <a:pPr lvl="0" algn="ctr" defTabSz="800100">
            <a:lnSpc>
              <a:spcPct val="90000"/>
            </a:lnSpc>
            <a:spcBef>
              <a:spcPct val="0"/>
            </a:spcBef>
            <a:spcAft>
              <a:spcPct val="35000"/>
            </a:spcAft>
          </a:pPr>
          <a:r>
            <a:rPr lang="tr-TR" sz="1400" b="1" kern="1200" smtClean="0">
              <a:effectLst/>
              <a:latin typeface="+mn-lt"/>
            </a:rPr>
            <a:t>Uygulama</a:t>
          </a:r>
          <a:endParaRPr lang="tr-TR" sz="1400" b="1" kern="1200" dirty="0">
            <a:effectLst/>
            <a:latin typeface="+mn-lt"/>
          </a:endParaRPr>
        </a:p>
      </dsp:txBody>
      <dsp:txXfrm>
        <a:off x="1421616" y="2502332"/>
        <a:ext cx="1380182" cy="990130"/>
      </dsp:txXfrm>
    </dsp:sp>
    <dsp:sp modelId="{7E95CE8D-4320-4CDC-B721-9C1AAA8E3B1D}">
      <dsp:nvSpPr>
        <dsp:cNvPr id="0" name=""/>
        <dsp:cNvSpPr/>
      </dsp:nvSpPr>
      <dsp:spPr>
        <a:xfrm>
          <a:off x="1241592" y="358249"/>
          <a:ext cx="5040665" cy="5040665"/>
        </a:xfrm>
        <a:prstGeom prst="pie">
          <a:avLst>
            <a:gd name="adj1" fmla="val 12600000"/>
            <a:gd name="adj2" fmla="val 16200000"/>
          </a:avLst>
        </a:prstGeom>
        <a:blipFill rotWithShape="0">
          <a:blip xmlns:r="http://schemas.openxmlformats.org/officeDocument/2006/relationships" r:embed="rId1">
            <a:duotone>
              <a:schemeClr val="accent2">
                <a:alpha val="90000"/>
                <a:hueOff val="0"/>
                <a:satOff val="0"/>
                <a:lumOff val="0"/>
                <a:alphaOff val="-40000"/>
                <a:shade val="22000"/>
                <a:satMod val="160000"/>
              </a:schemeClr>
              <a:schemeClr val="accent2">
                <a:alpha val="90000"/>
                <a:hueOff val="0"/>
                <a:satOff val="0"/>
                <a:lumOff val="0"/>
                <a:alphaOff val="-4000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alpha val="90000"/>
              <a:hueOff val="0"/>
              <a:satOff val="0"/>
              <a:lumOff val="0"/>
              <a:alphaOff val="-4000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effectLst>
                <a:outerShdw blurRad="38100" dist="38100" dir="2700000" algn="tl">
                  <a:srgbClr val="000000">
                    <a:alpha val="43137"/>
                  </a:srgbClr>
                </a:outerShdw>
              </a:effectLst>
              <a:latin typeface="+mn-lt"/>
            </a:rPr>
            <a:t>6.</a:t>
          </a:r>
        </a:p>
        <a:p>
          <a:pPr lvl="0" algn="ctr" defTabSz="800100">
            <a:lnSpc>
              <a:spcPct val="90000"/>
            </a:lnSpc>
            <a:spcBef>
              <a:spcPct val="0"/>
            </a:spcBef>
            <a:spcAft>
              <a:spcPct val="35000"/>
            </a:spcAft>
          </a:pPr>
          <a:r>
            <a:rPr lang="tr-TR" sz="1400" b="1" kern="1200" smtClean="0">
              <a:effectLst/>
              <a:latin typeface="+mn-lt"/>
            </a:rPr>
            <a:t>İzlenmesi ve Değerlendirme</a:t>
          </a:r>
          <a:endParaRPr lang="tr-TR" sz="1400" b="1" kern="1200" dirty="0">
            <a:effectLst/>
            <a:latin typeface="+mn-lt"/>
          </a:endParaRPr>
        </a:p>
      </dsp:txBody>
      <dsp:txXfrm>
        <a:off x="2321734" y="1002134"/>
        <a:ext cx="1320174" cy="1020134"/>
      </dsp:txXfrm>
    </dsp:sp>
    <dsp:sp modelId="{7BAF6C6A-FD95-4895-AB7F-94D62EA1C3F2}">
      <dsp:nvSpPr>
        <dsp:cNvPr id="0" name=""/>
        <dsp:cNvSpPr/>
      </dsp:nvSpPr>
      <dsp:spPr>
        <a:xfrm>
          <a:off x="1049383" y="46208"/>
          <a:ext cx="5664747" cy="5664747"/>
        </a:xfrm>
        <a:prstGeom prst="circularArrow">
          <a:avLst>
            <a:gd name="adj1" fmla="val 5085"/>
            <a:gd name="adj2" fmla="val 327528"/>
            <a:gd name="adj3" fmla="val 19472472"/>
            <a:gd name="adj4" fmla="val 16200251"/>
            <a:gd name="adj5" fmla="val 5932"/>
          </a:avLst>
        </a:prstGeom>
        <a:blipFill rotWithShape="0">
          <a:blip xmlns:r="http://schemas.openxmlformats.org/officeDocument/2006/relationships" r:embed="rId1">
            <a:duotone>
              <a:schemeClr val="accent2">
                <a:shade val="90000"/>
                <a:hueOff val="0"/>
                <a:satOff val="0"/>
                <a:lumOff val="0"/>
                <a:alphaOff val="0"/>
                <a:shade val="22000"/>
                <a:satMod val="160000"/>
              </a:schemeClr>
              <a:schemeClr val="accent2">
                <a:shade val="9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77260126-E635-4846-97F5-024C82E7AAD9}">
      <dsp:nvSpPr>
        <dsp:cNvPr id="0" name=""/>
        <dsp:cNvSpPr/>
      </dsp:nvSpPr>
      <dsp:spPr>
        <a:xfrm>
          <a:off x="1109390" y="150022"/>
          <a:ext cx="5664747" cy="5664747"/>
        </a:xfrm>
        <a:prstGeom prst="circularArrow">
          <a:avLst>
            <a:gd name="adj1" fmla="val 5085"/>
            <a:gd name="adj2" fmla="val 327528"/>
            <a:gd name="adj3" fmla="val 1472472"/>
            <a:gd name="adj4" fmla="val 19800000"/>
            <a:gd name="adj5" fmla="val 5932"/>
          </a:avLst>
        </a:prstGeom>
        <a:blipFill rotWithShape="0">
          <a:blip xmlns:r="http://schemas.openxmlformats.org/officeDocument/2006/relationships" r:embed="rId1">
            <a:duotone>
              <a:schemeClr val="accent2">
                <a:shade val="90000"/>
                <a:hueOff val="-50256"/>
                <a:satOff val="-8980"/>
                <a:lumOff val="8810"/>
                <a:alphaOff val="0"/>
                <a:shade val="22000"/>
                <a:satMod val="160000"/>
              </a:schemeClr>
              <a:schemeClr val="accent2">
                <a:shade val="90000"/>
                <a:hueOff val="-50256"/>
                <a:satOff val="-8980"/>
                <a:lumOff val="881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50256"/>
              <a:satOff val="-8980"/>
              <a:lumOff val="881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F6D55424-3133-4FF0-9906-FBBA83FB5243}">
      <dsp:nvSpPr>
        <dsp:cNvPr id="0" name=""/>
        <dsp:cNvSpPr/>
      </dsp:nvSpPr>
      <dsp:spPr>
        <a:xfrm>
          <a:off x="1049383" y="253835"/>
          <a:ext cx="5664747" cy="5664747"/>
        </a:xfrm>
        <a:prstGeom prst="circularArrow">
          <a:avLst>
            <a:gd name="adj1" fmla="val 5085"/>
            <a:gd name="adj2" fmla="val 327528"/>
            <a:gd name="adj3" fmla="val 5072221"/>
            <a:gd name="adj4" fmla="val 1800000"/>
            <a:gd name="adj5" fmla="val 5932"/>
          </a:avLst>
        </a:prstGeom>
        <a:blipFill rotWithShape="0">
          <a:blip xmlns:r="http://schemas.openxmlformats.org/officeDocument/2006/relationships" r:embed="rId1">
            <a:duotone>
              <a:schemeClr val="accent2">
                <a:shade val="90000"/>
                <a:hueOff val="-100511"/>
                <a:satOff val="-17959"/>
                <a:lumOff val="17619"/>
                <a:alphaOff val="0"/>
                <a:shade val="22000"/>
                <a:satMod val="160000"/>
              </a:schemeClr>
              <a:schemeClr val="accent2">
                <a:shade val="90000"/>
                <a:hueOff val="-100511"/>
                <a:satOff val="-17959"/>
                <a:lumOff val="1761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100511"/>
              <a:satOff val="-17959"/>
              <a:lumOff val="17619"/>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4FB0B7D1-7439-4ACD-83CD-295A0F117EDD}">
      <dsp:nvSpPr>
        <dsp:cNvPr id="0" name=""/>
        <dsp:cNvSpPr/>
      </dsp:nvSpPr>
      <dsp:spPr>
        <a:xfrm>
          <a:off x="929735" y="253835"/>
          <a:ext cx="5664747" cy="5664747"/>
        </a:xfrm>
        <a:prstGeom prst="circularArrow">
          <a:avLst>
            <a:gd name="adj1" fmla="val 5085"/>
            <a:gd name="adj2" fmla="val 327528"/>
            <a:gd name="adj3" fmla="val 8672472"/>
            <a:gd name="adj4" fmla="val 5400251"/>
            <a:gd name="adj5" fmla="val 5932"/>
          </a:avLst>
        </a:prstGeom>
        <a:blipFill rotWithShape="0">
          <a:blip xmlns:r="http://schemas.openxmlformats.org/officeDocument/2006/relationships" r:embed="rId1">
            <a:duotone>
              <a:schemeClr val="accent2">
                <a:shade val="90000"/>
                <a:hueOff val="-150767"/>
                <a:satOff val="-26939"/>
                <a:lumOff val="26429"/>
                <a:alphaOff val="0"/>
                <a:shade val="22000"/>
                <a:satMod val="160000"/>
              </a:schemeClr>
              <a:schemeClr val="accent2">
                <a:shade val="90000"/>
                <a:hueOff val="-150767"/>
                <a:satOff val="-26939"/>
                <a:lumOff val="26429"/>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150767"/>
              <a:satOff val="-26939"/>
              <a:lumOff val="26429"/>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C25C32F8-BFC2-4ABE-9256-8887AFFD98ED}">
      <dsp:nvSpPr>
        <dsp:cNvPr id="0" name=""/>
        <dsp:cNvSpPr/>
      </dsp:nvSpPr>
      <dsp:spPr>
        <a:xfrm>
          <a:off x="869727" y="150022"/>
          <a:ext cx="5664747" cy="5664747"/>
        </a:xfrm>
        <a:prstGeom prst="circularArrow">
          <a:avLst>
            <a:gd name="adj1" fmla="val 5085"/>
            <a:gd name="adj2" fmla="val 327528"/>
            <a:gd name="adj3" fmla="val 12272472"/>
            <a:gd name="adj4" fmla="val 9000000"/>
            <a:gd name="adj5" fmla="val 5932"/>
          </a:avLst>
        </a:prstGeom>
        <a:blipFill rotWithShape="0">
          <a:blip xmlns:r="http://schemas.openxmlformats.org/officeDocument/2006/relationships" r:embed="rId1">
            <a:duotone>
              <a:schemeClr val="accent2">
                <a:shade val="90000"/>
                <a:hueOff val="-201022"/>
                <a:satOff val="-35918"/>
                <a:lumOff val="35238"/>
                <a:alphaOff val="0"/>
                <a:shade val="22000"/>
                <a:satMod val="160000"/>
              </a:schemeClr>
              <a:schemeClr val="accent2">
                <a:shade val="90000"/>
                <a:hueOff val="-201022"/>
                <a:satOff val="-35918"/>
                <a:lumOff val="3523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201022"/>
              <a:satOff val="-35918"/>
              <a:lumOff val="35238"/>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5396D285-753C-4BAA-818E-9F02687C3235}">
      <dsp:nvSpPr>
        <dsp:cNvPr id="0" name=""/>
        <dsp:cNvSpPr/>
      </dsp:nvSpPr>
      <dsp:spPr>
        <a:xfrm>
          <a:off x="929735" y="46208"/>
          <a:ext cx="5664747" cy="5664747"/>
        </a:xfrm>
        <a:prstGeom prst="circularArrow">
          <a:avLst>
            <a:gd name="adj1" fmla="val 5085"/>
            <a:gd name="adj2" fmla="val 327528"/>
            <a:gd name="adj3" fmla="val 15872221"/>
            <a:gd name="adj4" fmla="val 12600000"/>
            <a:gd name="adj5" fmla="val 5932"/>
          </a:avLst>
        </a:prstGeom>
        <a:blipFill rotWithShape="0">
          <a:blip xmlns:r="http://schemas.openxmlformats.org/officeDocument/2006/relationships" r:embed="rId1">
            <a:duotone>
              <a:schemeClr val="accent2">
                <a:shade val="90000"/>
                <a:hueOff val="-251278"/>
                <a:satOff val="-44898"/>
                <a:lumOff val="44048"/>
                <a:alphaOff val="0"/>
                <a:shade val="22000"/>
                <a:satMod val="160000"/>
              </a:schemeClr>
              <a:schemeClr val="accent2">
                <a:shade val="90000"/>
                <a:hueOff val="-251278"/>
                <a:satOff val="-44898"/>
                <a:lumOff val="4404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shade val="90000"/>
              <a:hueOff val="-251278"/>
              <a:satOff val="-44898"/>
              <a:lumOff val="44048"/>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302" cy="494813"/>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sz="quarter" idx="1"/>
          </p:nvPr>
        </p:nvSpPr>
        <p:spPr>
          <a:xfrm>
            <a:off x="3814890" y="0"/>
            <a:ext cx="2919302" cy="494813"/>
          </a:xfrm>
          <a:prstGeom prst="rect">
            <a:avLst/>
          </a:prstGeom>
        </p:spPr>
        <p:txBody>
          <a:bodyPr vert="horz" lIns="90654" tIns="45327" rIns="90654" bIns="45327" rtlCol="0"/>
          <a:lstStyle>
            <a:lvl1pPr algn="r">
              <a:defRPr sz="1200"/>
            </a:lvl1pPr>
          </a:lstStyle>
          <a:p>
            <a:fld id="{E6E4AB17-F739-4871-8D44-2249A70C324D}" type="datetimeFigureOut">
              <a:rPr lang="en-GB" smtClean="0"/>
              <a:pPr/>
              <a:t>17/11/2015</a:t>
            </a:fld>
            <a:endParaRPr lang="en-GB"/>
          </a:p>
        </p:txBody>
      </p:sp>
      <p:sp>
        <p:nvSpPr>
          <p:cNvPr id="4" name="Footer Placeholder 3"/>
          <p:cNvSpPr>
            <a:spLocks noGrp="1"/>
          </p:cNvSpPr>
          <p:nvPr>
            <p:ph type="ftr" sz="quarter" idx="2"/>
          </p:nvPr>
        </p:nvSpPr>
        <p:spPr>
          <a:xfrm>
            <a:off x="0" y="9371501"/>
            <a:ext cx="2919302" cy="494813"/>
          </a:xfrm>
          <a:prstGeom prst="rect">
            <a:avLst/>
          </a:prstGeom>
        </p:spPr>
        <p:txBody>
          <a:bodyPr vert="horz" lIns="90654" tIns="45327" rIns="90654" bIns="45327" rtlCol="0" anchor="b"/>
          <a:lstStyle>
            <a:lvl1pPr algn="l">
              <a:defRPr sz="1200"/>
            </a:lvl1pPr>
          </a:lstStyle>
          <a:p>
            <a:endParaRPr lang="en-GB"/>
          </a:p>
        </p:txBody>
      </p:sp>
      <p:sp>
        <p:nvSpPr>
          <p:cNvPr id="5" name="Slide Number Placeholder 4"/>
          <p:cNvSpPr>
            <a:spLocks noGrp="1"/>
          </p:cNvSpPr>
          <p:nvPr>
            <p:ph type="sldNum" sz="quarter" idx="3"/>
          </p:nvPr>
        </p:nvSpPr>
        <p:spPr>
          <a:xfrm>
            <a:off x="3814890" y="9371501"/>
            <a:ext cx="2919302" cy="494813"/>
          </a:xfrm>
          <a:prstGeom prst="rect">
            <a:avLst/>
          </a:prstGeom>
        </p:spPr>
        <p:txBody>
          <a:bodyPr vert="horz" lIns="90654" tIns="45327" rIns="90654" bIns="45327" rtlCol="0" anchor="b"/>
          <a:lstStyle>
            <a:lvl1pPr algn="r">
              <a:defRPr sz="1200"/>
            </a:lvl1pPr>
          </a:lstStyle>
          <a:p>
            <a:fld id="{FFBF9C48-09F5-4F2D-81D4-2054EEB976FF}" type="slidenum">
              <a:rPr lang="en-GB" smtClean="0"/>
              <a:pPr/>
              <a:t>‹#›</a:t>
            </a:fld>
            <a:endParaRPr lang="en-GB"/>
          </a:p>
        </p:txBody>
      </p:sp>
    </p:spTree>
    <p:extLst>
      <p:ext uri="{BB962C8B-B14F-4D97-AF65-F5344CB8AC3E}">
        <p14:creationId xmlns:p14="http://schemas.microsoft.com/office/powerpoint/2010/main" val="181673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lang="en-GB"/>
          </a:p>
        </p:txBody>
      </p:sp>
      <p:sp>
        <p:nvSpPr>
          <p:cNvPr id="3" name="Date Placeholder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89DE156C-3ECE-4CEB-976B-BEBAF55B9411}" type="datetimeFigureOut">
              <a:rPr lang="en-GB" smtClean="0"/>
              <a:pPr/>
              <a:t>17/11/2015</a:t>
            </a:fld>
            <a:endParaRPr lang="en-GB"/>
          </a:p>
        </p:txBody>
      </p:sp>
      <p:sp>
        <p:nvSpPr>
          <p:cNvPr id="4" name="Slide Image Placeholder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54" tIns="45327" rIns="90654" bIns="45327"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54" tIns="45327" rIns="90654" bIns="45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1C61FD09-0879-4C5A-8A92-E2D95A36AD2B}" type="slidenum">
              <a:rPr lang="en-GB" smtClean="0"/>
              <a:pPr/>
              <a:t>‹#›</a:t>
            </a:fld>
            <a:endParaRPr lang="en-GB"/>
          </a:p>
        </p:txBody>
      </p:sp>
    </p:spTree>
    <p:extLst>
      <p:ext uri="{BB962C8B-B14F-4D97-AF65-F5344CB8AC3E}">
        <p14:creationId xmlns:p14="http://schemas.microsoft.com/office/powerpoint/2010/main" val="3119471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C49D6CF-1A90-4875-8567-16E3A4D1DAF4}" type="slidenum">
              <a:rPr lang="en-US" smtClean="0"/>
              <a:pPr/>
              <a:t>9</a:t>
            </a:fld>
            <a:endParaRPr lang="en-US" smtClean="0"/>
          </a:p>
        </p:txBody>
      </p:sp>
      <p:sp>
        <p:nvSpPr>
          <p:cNvPr id="16387" name="Rectangle 2"/>
          <p:cNvSpPr>
            <a:spLocks noGrp="1" noRot="1" noChangeAspect="1" noChangeArrowheads="1" noTextEdit="1"/>
          </p:cNvSpPr>
          <p:nvPr>
            <p:ph type="sldImg"/>
          </p:nvPr>
        </p:nvSpPr>
        <p:spPr>
          <a:xfrm>
            <a:off x="900113" y="739775"/>
            <a:ext cx="4933950" cy="3700463"/>
          </a:xfrm>
          <a:ln/>
        </p:spPr>
      </p:sp>
      <p:sp>
        <p:nvSpPr>
          <p:cNvPr id="16388" name="Rectangle 3"/>
          <p:cNvSpPr>
            <a:spLocks noGrp="1" noChangeArrowheads="1"/>
          </p:cNvSpPr>
          <p:nvPr>
            <p:ph type="body" idx="1"/>
          </p:nvPr>
        </p:nvSpPr>
        <p:spPr>
          <a:xfrm>
            <a:off x="673262" y="4687292"/>
            <a:ext cx="5389240" cy="4439840"/>
          </a:xfrm>
          <a:noFill/>
          <a:ln/>
        </p:spPr>
        <p:txBody>
          <a:bodyPr/>
          <a:lstStyle/>
          <a:p>
            <a:pPr eaLnBrk="1" hangingPunct="1"/>
            <a:endParaRPr lang="tr-TR" smtClean="0"/>
          </a:p>
        </p:txBody>
      </p:sp>
    </p:spTree>
    <p:extLst>
      <p:ext uri="{BB962C8B-B14F-4D97-AF65-F5344CB8AC3E}">
        <p14:creationId xmlns:p14="http://schemas.microsoft.com/office/powerpoint/2010/main" val="57558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C61FD09-0879-4C5A-8A92-E2D95A36AD2B}" type="slidenum">
              <a:rPr lang="en-GB" smtClean="0"/>
              <a:pPr/>
              <a:t>20</a:t>
            </a:fld>
            <a:endParaRPr lang="en-GB"/>
          </a:p>
        </p:txBody>
      </p:sp>
    </p:spTree>
    <p:extLst>
      <p:ext uri="{BB962C8B-B14F-4D97-AF65-F5344CB8AC3E}">
        <p14:creationId xmlns:p14="http://schemas.microsoft.com/office/powerpoint/2010/main" val="98922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5D5782BA-D505-40C8-964D-A10403F86AAE}" type="datetime1">
              <a:rPr lang="tr-TR" smtClean="0"/>
              <a:t>17.11.2015</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E3A470D8-C585-458D-9E23-82C2F2C91B5E}" type="slidenum">
              <a:rPr lang="tr-TR" smtClean="0"/>
              <a:pPr/>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D5782BA-D505-40C8-964D-A10403F86AAE}" type="datetime1">
              <a:rPr lang="tr-TR" smtClean="0"/>
              <a:t>17.11.2015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A470D8-C585-458D-9E23-82C2F2C91B5E}" type="slidenum">
              <a:rPr lang="tr-TR" smtClean="0"/>
              <a:pPr/>
              <a:t>‹#›</a:t>
            </a:fld>
            <a:endParaRPr lang="tr-TR"/>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D5782BA-D505-40C8-964D-A10403F86AAE}" type="datetime1">
              <a:rPr lang="tr-TR" smtClean="0"/>
              <a:t>17.11.2015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A470D8-C585-458D-9E23-82C2F2C91B5E}" type="slidenum">
              <a:rPr lang="tr-TR" smtClean="0"/>
              <a:pPr/>
              <a:t>‹#›</a:t>
            </a:fld>
            <a:endParaRPr lang="tr-TR"/>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5D5782BA-D505-40C8-964D-A10403F86AAE}" type="datetime1">
              <a:rPr lang="tr-TR" smtClean="0"/>
              <a:t>17.11.2015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A470D8-C585-458D-9E23-82C2F2C91B5E}" type="slidenum">
              <a:rPr lang="tr-TR" smtClean="0"/>
              <a:pPr/>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D5782BA-D505-40C8-964D-A10403F86AAE}" type="datetime1">
              <a:rPr lang="tr-TR" smtClean="0"/>
              <a:t>17.11.2015</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E3A470D8-C585-458D-9E23-82C2F2C91B5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D5782BA-D505-40C8-964D-A10403F86AAE}" type="datetime1">
              <a:rPr lang="tr-TR" smtClean="0"/>
              <a:t>17.11.2015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A470D8-C585-458D-9E23-82C2F2C91B5E}" type="slidenum">
              <a:rPr lang="tr-TR" smtClean="0"/>
              <a:pPr/>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5D5782BA-D505-40C8-964D-A10403F86AAE}" type="datetime1">
              <a:rPr lang="tr-TR" smtClean="0"/>
              <a:t>17.11.2015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3A470D8-C585-458D-9E23-82C2F2C91B5E}" type="slidenum">
              <a:rPr lang="tr-TR" smtClean="0"/>
              <a:pPr/>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5D5782BA-D505-40C8-964D-A10403F86AAE}" type="datetime1">
              <a:rPr lang="tr-TR" smtClean="0"/>
              <a:t>17.11.2015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3A470D8-C585-458D-9E23-82C2F2C91B5E}" type="slidenum">
              <a:rPr lang="tr-TR" smtClean="0"/>
              <a:pPr/>
              <a:t>‹#›</a:t>
            </a:fld>
            <a:endParaRPr lang="tr-TR"/>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782BA-D505-40C8-964D-A10403F86AAE}" type="datetime1">
              <a:rPr lang="tr-TR" smtClean="0"/>
              <a:t>17.11.2015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3A470D8-C585-458D-9E23-82C2F2C91B5E}" type="slidenum">
              <a:rPr lang="tr-TR" smtClean="0"/>
              <a:pPr/>
              <a:t>‹#›</a:t>
            </a:fld>
            <a:endParaRPr lang="tr-TR"/>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D5782BA-D505-40C8-964D-A10403F86AAE}" type="datetime1">
              <a:rPr lang="tr-TR" smtClean="0"/>
              <a:t>17.11.2015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A470D8-C585-458D-9E23-82C2F2C91B5E}" type="slidenum">
              <a:rPr lang="tr-TR" smtClean="0"/>
              <a:pPr/>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D5782BA-D505-40C8-964D-A10403F86AAE}" type="datetime1">
              <a:rPr lang="tr-TR" smtClean="0"/>
              <a:t>17.11.2015</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E3A470D8-C585-458D-9E23-82C2F2C91B5E}" type="slidenum">
              <a:rPr lang="tr-TR" smtClean="0"/>
              <a:pPr/>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5782BA-D505-40C8-964D-A10403F86AAE}" type="datetime1">
              <a:rPr lang="tr-TR" smtClean="0"/>
              <a:t>17.11.2015</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3A470D8-C585-458D-9E23-82C2F2C91B5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hyperlink" Target="http://www.marka.org.tr/anasayf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nitelikliinsa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331640" y="4005064"/>
            <a:ext cx="6560234" cy="888504"/>
          </a:xfrm>
        </p:spPr>
        <p:txBody>
          <a:bodyPr/>
          <a:lstStyle/>
          <a:p>
            <a:r>
              <a:rPr lang="tr-TR" dirty="0" smtClean="0"/>
              <a:t>SAKARYA İL MEM AR-GE</a:t>
            </a:r>
            <a:endParaRPr lang="tr-TR" dirty="0"/>
          </a:p>
        </p:txBody>
      </p:sp>
      <p:sp>
        <p:nvSpPr>
          <p:cNvPr id="3" name="Başlık 2"/>
          <p:cNvSpPr>
            <a:spLocks noGrp="1"/>
          </p:cNvSpPr>
          <p:nvPr>
            <p:ph type="ctrTitle"/>
          </p:nvPr>
        </p:nvSpPr>
        <p:spPr/>
        <p:txBody>
          <a:bodyPr/>
          <a:lstStyle/>
          <a:p>
            <a:r>
              <a:rPr lang="tr-TR" b="1" dirty="0" smtClean="0"/>
              <a:t>PROJE MANTIĞI VE PROJE TÜRLERİ</a:t>
            </a:r>
            <a:endParaRPr lang="tr-TR" b="1" dirty="0"/>
          </a:p>
        </p:txBody>
      </p:sp>
      <p:pic>
        <p:nvPicPr>
          <p:cNvPr id="4" name="Picture 2" descr="C:\Users\USER\Desktop\Ar-Ge Projeler Ekibi Dosyalar\sakarya_arg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3413" y="5420460"/>
            <a:ext cx="1532957" cy="1262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489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276872"/>
            <a:ext cx="8229600" cy="1143000"/>
          </a:xfrm>
        </p:spPr>
        <p:txBody>
          <a:bodyPr/>
          <a:lstStyle/>
          <a:p>
            <a:pPr algn="ctr"/>
            <a:r>
              <a:rPr lang="tr-TR" sz="6000" b="1" dirty="0" smtClean="0"/>
              <a:t>PROJE TÜRLERİ</a:t>
            </a:r>
            <a:endParaRPr lang="tr-TR" sz="6000" b="1" dirty="0"/>
          </a:p>
        </p:txBody>
      </p:sp>
      <p:pic>
        <p:nvPicPr>
          <p:cNvPr id="3" name="Picture 2" descr="C:\Users\USER\Desktop\Ar-Ge Projeler Ekibi Dosyalar\sakarya_arg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445224"/>
            <a:ext cx="1224136" cy="1008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46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41"/>
            <a:ext cx="9182375" cy="6857754"/>
          </a:xfrm>
          <a:prstGeom prst="rect">
            <a:avLst/>
          </a:prstGeom>
        </p:spPr>
      </p:pic>
      <p:sp>
        <p:nvSpPr>
          <p:cNvPr id="8" name="Oval 7">
            <a:hlinkClick r:id="rId3" action="ppaction://hlinksldjump"/>
          </p:cNvPr>
          <p:cNvSpPr/>
          <p:nvPr/>
        </p:nvSpPr>
        <p:spPr>
          <a:xfrm>
            <a:off x="6840252" y="19888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a:hlinkClick r:id="rId4"/>
          </p:cNvPr>
          <p:cNvSpPr/>
          <p:nvPr/>
        </p:nvSpPr>
        <p:spPr>
          <a:xfrm>
            <a:off x="6199584" y="336082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İkizkenar Üçgen 9">
            <a:hlinkClick r:id="rId5" action="ppaction://hlinksldjump"/>
          </p:cNvPr>
          <p:cNvSpPr/>
          <p:nvPr/>
        </p:nvSpPr>
        <p:spPr>
          <a:xfrm>
            <a:off x="6728347" y="4282899"/>
            <a:ext cx="2160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39664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817737" y="462469"/>
            <a:ext cx="6264696" cy="584775"/>
          </a:xfrm>
          <a:prstGeom prst="rect">
            <a:avLst/>
          </a:prstGeom>
          <a:noFill/>
        </p:spPr>
        <p:txBody>
          <a:bodyPr wrap="square" rtlCol="0">
            <a:spAutoFit/>
          </a:bodyPr>
          <a:lstStyle/>
          <a:p>
            <a:pPr algn="ctr"/>
            <a:r>
              <a:rPr lang="tr-TR" sz="3200" b="1" dirty="0" smtClean="0">
                <a:solidFill>
                  <a:schemeClr val="tx2"/>
                </a:solidFill>
              </a:rPr>
              <a:t>AB-Hibe </a:t>
            </a:r>
            <a:r>
              <a:rPr lang="tr-TR" sz="3200" b="1" dirty="0">
                <a:solidFill>
                  <a:schemeClr val="tx2"/>
                </a:solidFill>
              </a:rPr>
              <a:t>Programları</a:t>
            </a:r>
          </a:p>
        </p:txBody>
      </p:sp>
      <p:sp>
        <p:nvSpPr>
          <p:cNvPr id="15" name="Freeform 6"/>
          <p:cNvSpPr>
            <a:spLocks noEditPoints="1"/>
          </p:cNvSpPr>
          <p:nvPr/>
        </p:nvSpPr>
        <p:spPr bwMode="auto">
          <a:xfrm>
            <a:off x="5998370" y="4619625"/>
            <a:ext cx="1225550" cy="1238250"/>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19" name="Freeform 8"/>
          <p:cNvSpPr>
            <a:spLocks noEditPoints="1"/>
          </p:cNvSpPr>
          <p:nvPr/>
        </p:nvSpPr>
        <p:spPr bwMode="auto">
          <a:xfrm>
            <a:off x="4534695" y="3271838"/>
            <a:ext cx="1876425" cy="1874837"/>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0" name="Dikdörtgen 19"/>
          <p:cNvSpPr/>
          <p:nvPr/>
        </p:nvSpPr>
        <p:spPr>
          <a:xfrm>
            <a:off x="6066632" y="1586998"/>
            <a:ext cx="2339975" cy="461963"/>
          </a:xfrm>
          <a:prstGeom prst="rect">
            <a:avLst/>
          </a:prstGeom>
        </p:spPr>
        <p:txBody>
          <a:bodyPr wrap="none">
            <a:spAutoFit/>
          </a:bodyPr>
          <a:lstStyle/>
          <a:p>
            <a:pPr>
              <a:defRPr/>
            </a:pPr>
            <a:r>
              <a:rPr lang="tr-TR" b="1" i="0" dirty="0">
                <a:solidFill>
                  <a:srgbClr val="000099"/>
                </a:solidFill>
                <a:latin typeface="+mj-lt"/>
              </a:rPr>
              <a:t>Hibe Programları</a:t>
            </a:r>
          </a:p>
        </p:txBody>
      </p:sp>
      <p:cxnSp>
        <p:nvCxnSpPr>
          <p:cNvPr id="21" name="Düz Ok Bağlayıcısı 20"/>
          <p:cNvCxnSpPr>
            <a:stCxn id="22" idx="2"/>
          </p:cNvCxnSpPr>
          <p:nvPr/>
        </p:nvCxnSpPr>
        <p:spPr>
          <a:xfrm flipH="1">
            <a:off x="5976939" y="2655496"/>
            <a:ext cx="403448" cy="493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4427985" y="1916832"/>
            <a:ext cx="3904804" cy="738664"/>
          </a:xfrm>
          <a:prstGeom prst="rect">
            <a:avLst/>
          </a:prstGeom>
        </p:spPr>
        <p:txBody>
          <a:bodyPr wrap="square">
            <a:spAutoFit/>
          </a:bodyPr>
          <a:lstStyle/>
          <a:p>
            <a:pPr algn="ctr">
              <a:defRPr/>
            </a:pPr>
            <a:r>
              <a:rPr lang="en-US" sz="1400" i="0" dirty="0" err="1">
                <a:solidFill>
                  <a:srgbClr val="000099"/>
                </a:solidFill>
                <a:latin typeface="+mn-lt"/>
              </a:rPr>
              <a:t>Sivil</a:t>
            </a:r>
            <a:r>
              <a:rPr lang="en-US" sz="1400" i="0" dirty="0">
                <a:solidFill>
                  <a:srgbClr val="000099"/>
                </a:solidFill>
                <a:latin typeface="+mn-lt"/>
              </a:rPr>
              <a:t> </a:t>
            </a:r>
            <a:r>
              <a:rPr lang="en-US" sz="1400" i="0" dirty="0" err="1">
                <a:solidFill>
                  <a:srgbClr val="000099"/>
                </a:solidFill>
                <a:latin typeface="+mn-lt"/>
              </a:rPr>
              <a:t>Toplum</a:t>
            </a:r>
            <a:r>
              <a:rPr lang="en-US" sz="1400" i="0" dirty="0">
                <a:solidFill>
                  <a:srgbClr val="000099"/>
                </a:solidFill>
                <a:latin typeface="+mn-lt"/>
              </a:rPr>
              <a:t> </a:t>
            </a:r>
            <a:r>
              <a:rPr lang="en-US" sz="1400" i="0" dirty="0" err="1">
                <a:solidFill>
                  <a:srgbClr val="000099"/>
                </a:solidFill>
                <a:latin typeface="+mn-lt"/>
              </a:rPr>
              <a:t>Kuruluşları</a:t>
            </a:r>
            <a:r>
              <a:rPr lang="en-US" sz="1400" i="0" dirty="0">
                <a:solidFill>
                  <a:srgbClr val="000099"/>
                </a:solidFill>
                <a:latin typeface="+mn-lt"/>
              </a:rPr>
              <a:t>,</a:t>
            </a:r>
            <a:r>
              <a:rPr lang="tr-TR" sz="1400" i="0" dirty="0">
                <a:solidFill>
                  <a:srgbClr val="000099"/>
                </a:solidFill>
                <a:latin typeface="+mn-lt"/>
              </a:rPr>
              <a:t> </a:t>
            </a:r>
            <a:r>
              <a:rPr lang="en-US" sz="1400" i="0" dirty="0" err="1">
                <a:solidFill>
                  <a:srgbClr val="000099"/>
                </a:solidFill>
                <a:latin typeface="+mn-lt"/>
              </a:rPr>
              <a:t>Yerel</a:t>
            </a:r>
            <a:r>
              <a:rPr lang="en-US" sz="1400" i="0" dirty="0">
                <a:solidFill>
                  <a:srgbClr val="000099"/>
                </a:solidFill>
                <a:latin typeface="+mn-lt"/>
              </a:rPr>
              <a:t> </a:t>
            </a:r>
            <a:r>
              <a:rPr lang="en-US" sz="1400" i="0" dirty="0" err="1">
                <a:solidFill>
                  <a:srgbClr val="000099"/>
                </a:solidFill>
                <a:latin typeface="+mn-lt"/>
              </a:rPr>
              <a:t>Yönetimler</a:t>
            </a:r>
            <a:r>
              <a:rPr lang="en-US" sz="1400" i="0" dirty="0">
                <a:solidFill>
                  <a:srgbClr val="000099"/>
                </a:solidFill>
                <a:latin typeface="+mn-lt"/>
              </a:rPr>
              <a:t>, </a:t>
            </a:r>
            <a:r>
              <a:rPr lang="en-US" sz="1400" i="0" dirty="0" err="1">
                <a:solidFill>
                  <a:srgbClr val="000099"/>
                </a:solidFill>
                <a:latin typeface="+mn-lt"/>
              </a:rPr>
              <a:t>Odalar</a:t>
            </a:r>
            <a:r>
              <a:rPr lang="en-US" sz="1400" i="0" dirty="0">
                <a:solidFill>
                  <a:srgbClr val="000099"/>
                </a:solidFill>
                <a:latin typeface="+mn-lt"/>
              </a:rPr>
              <a:t>, </a:t>
            </a:r>
            <a:r>
              <a:rPr lang="en-US" sz="1400" i="0" dirty="0" err="1">
                <a:solidFill>
                  <a:srgbClr val="000099"/>
                </a:solidFill>
                <a:latin typeface="+mn-lt"/>
              </a:rPr>
              <a:t>İşletmeler</a:t>
            </a:r>
            <a:r>
              <a:rPr lang="en-US" sz="1400" i="0" dirty="0">
                <a:solidFill>
                  <a:srgbClr val="000099"/>
                </a:solidFill>
                <a:latin typeface="+mn-lt"/>
              </a:rPr>
              <a:t>, </a:t>
            </a:r>
            <a:r>
              <a:rPr lang="en-US" sz="1400" i="0" dirty="0" err="1">
                <a:solidFill>
                  <a:srgbClr val="000099"/>
                </a:solidFill>
                <a:latin typeface="+mn-lt"/>
              </a:rPr>
              <a:t>Birlikler</a:t>
            </a:r>
            <a:r>
              <a:rPr lang="en-US" sz="1400" i="0" dirty="0">
                <a:solidFill>
                  <a:srgbClr val="000099"/>
                </a:solidFill>
                <a:latin typeface="+mn-lt"/>
              </a:rPr>
              <a:t>, </a:t>
            </a:r>
            <a:r>
              <a:rPr lang="en-US" sz="1400" i="0" dirty="0" err="1">
                <a:solidFill>
                  <a:srgbClr val="000099"/>
                </a:solidFill>
                <a:latin typeface="+mn-lt"/>
              </a:rPr>
              <a:t>Eğitim</a:t>
            </a:r>
            <a:r>
              <a:rPr lang="en-US" sz="1400" i="0" dirty="0">
                <a:solidFill>
                  <a:srgbClr val="000099"/>
                </a:solidFill>
                <a:latin typeface="+mn-lt"/>
              </a:rPr>
              <a:t> </a:t>
            </a:r>
            <a:r>
              <a:rPr lang="en-US" sz="1400" i="0" dirty="0" err="1">
                <a:solidFill>
                  <a:srgbClr val="000099"/>
                </a:solidFill>
                <a:latin typeface="+mn-lt"/>
              </a:rPr>
              <a:t>Kurumları</a:t>
            </a:r>
            <a:r>
              <a:rPr lang="en-US" sz="1400" i="0" dirty="0">
                <a:solidFill>
                  <a:srgbClr val="000099"/>
                </a:solidFill>
                <a:latin typeface="+mn-lt"/>
              </a:rPr>
              <a:t> vb.</a:t>
            </a:r>
          </a:p>
        </p:txBody>
      </p:sp>
      <p:cxnSp>
        <p:nvCxnSpPr>
          <p:cNvPr id="23" name="Düz Ok Bağlayıcısı 22"/>
          <p:cNvCxnSpPr>
            <a:stCxn id="22" idx="2"/>
          </p:cNvCxnSpPr>
          <p:nvPr/>
        </p:nvCxnSpPr>
        <p:spPr>
          <a:xfrm>
            <a:off x="6380387" y="2655496"/>
            <a:ext cx="612552" cy="1347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reeform 6"/>
          <p:cNvSpPr>
            <a:spLocks noEditPoints="1"/>
          </p:cNvSpPr>
          <p:nvPr/>
        </p:nvSpPr>
        <p:spPr bwMode="auto">
          <a:xfrm>
            <a:off x="7104857" y="5297488"/>
            <a:ext cx="936625" cy="938212"/>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5" name="Freeform 6"/>
          <p:cNvSpPr>
            <a:spLocks noEditPoints="1"/>
          </p:cNvSpPr>
          <p:nvPr/>
        </p:nvSpPr>
        <p:spPr bwMode="auto">
          <a:xfrm>
            <a:off x="7903370" y="5208588"/>
            <a:ext cx="503237" cy="503237"/>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26" name="15 Dikdörtgen"/>
          <p:cNvSpPr>
            <a:spLocks noChangeArrowheads="1"/>
          </p:cNvSpPr>
          <p:nvPr/>
        </p:nvSpPr>
        <p:spPr bwMode="auto">
          <a:xfrm>
            <a:off x="18257" y="3086100"/>
            <a:ext cx="457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2000" b="1" i="0">
                <a:solidFill>
                  <a:srgbClr val="000099"/>
                </a:solidFill>
                <a:latin typeface="Calibri" pitchFamily="34" charset="0"/>
              </a:rPr>
              <a:t>Hibe Programı, </a:t>
            </a:r>
            <a:r>
              <a:rPr lang="tr-TR" altLang="tr-TR" sz="2000" i="0">
                <a:solidFill>
                  <a:srgbClr val="000099"/>
                </a:solidFill>
                <a:latin typeface="Calibri" pitchFamily="34" charset="0"/>
              </a:rPr>
              <a:t>AB uyum çalışmaları çerçevesinde merkezi düzeydeki kamu kuruluşları tarafından geliştirilmiş projelere yerel kuruluşlarının da katılmasını sağlamak amacıyla oluşturulmuş bir proje uygulama yöntemidir</a:t>
            </a:r>
            <a:r>
              <a:rPr lang="tr-TR" altLang="tr-TR" sz="2000" i="0">
                <a:solidFill>
                  <a:srgbClr val="000099"/>
                </a:solidFill>
              </a:rPr>
              <a:t>.</a:t>
            </a:r>
            <a:endParaRPr lang="tr-TR" altLang="tr-TR" sz="2000"/>
          </a:p>
        </p:txBody>
      </p:sp>
    </p:spTree>
    <p:extLst>
      <p:ext uri="{BB962C8B-B14F-4D97-AF65-F5344CB8AC3E}">
        <p14:creationId xmlns:p14="http://schemas.microsoft.com/office/powerpoint/2010/main" val="3477082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3000" fill="hold"/>
                                        <p:tgtEl>
                                          <p:spTgt spid="15"/>
                                        </p:tgtEl>
                                        <p:attrNameLst>
                                          <p:attrName>r</p:attrName>
                                        </p:attrNameLst>
                                      </p:cBhvr>
                                    </p:animRot>
                                  </p:childTnLst>
                                </p:cTn>
                              </p:par>
                              <p:par>
                                <p:cTn id="9" presetID="8" presetClass="emph" presetSubtype="0" repeatCount="indefinite" fill="hold" nodeType="withEffect">
                                  <p:stCondLst>
                                    <p:cond delay="0"/>
                                  </p:stCondLst>
                                  <p:childTnLst>
                                    <p:animRot by="-43200000">
                                      <p:cBhvr>
                                        <p:cTn id="10" dur="3000" fill="hold"/>
                                        <p:tgtEl>
                                          <p:spTgt spid="24"/>
                                        </p:tgtEl>
                                        <p:attrNameLst>
                                          <p:attrName>r</p:attrName>
                                        </p:attrNameLst>
                                      </p:cBhvr>
                                    </p:animRot>
                                  </p:childTnLst>
                                </p:cTn>
                              </p:par>
                              <p:par>
                                <p:cTn id="11" presetID="8" presetClass="emph" presetSubtype="0" repeatCount="indefinite" fill="hold" nodeType="withEffect">
                                  <p:stCondLst>
                                    <p:cond delay="0"/>
                                  </p:stCondLst>
                                  <p:childTnLst>
                                    <p:animRot by="43200000">
                                      <p:cBhvr>
                                        <p:cTn id="12" dur="3000" fill="hold"/>
                                        <p:tgtEl>
                                          <p:spTgt spid="25"/>
                                        </p:tgtEl>
                                        <p:attrNameLst>
                                          <p:attrName>r</p:attrName>
                                        </p:attrNameLst>
                                      </p:cBhvr>
                                    </p:animRot>
                                  </p:childTnLst>
                                </p:cTn>
                              </p:par>
                            </p:childTnLst>
                          </p:cTn>
                        </p:par>
                        <p:par>
                          <p:cTn id="13" fill="hold">
                            <p:stCondLst>
                              <p:cond delay="3000"/>
                            </p:stCondLst>
                            <p:childTnLst>
                              <p:par>
                                <p:cTn id="14" presetID="53"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87376" y="400114"/>
            <a:ext cx="6264696" cy="584775"/>
          </a:xfrm>
          <a:prstGeom prst="rect">
            <a:avLst/>
          </a:prstGeom>
          <a:noFill/>
        </p:spPr>
        <p:txBody>
          <a:bodyPr wrap="square" rtlCol="0">
            <a:spAutoFit/>
          </a:bodyPr>
          <a:lstStyle/>
          <a:p>
            <a:pPr algn="ctr"/>
            <a:r>
              <a:rPr lang="tr-TR" sz="3200" b="1" dirty="0">
                <a:solidFill>
                  <a:schemeClr val="tx2"/>
                </a:solidFill>
              </a:rPr>
              <a:t>Hibe Programları Konular</a:t>
            </a:r>
          </a:p>
        </p:txBody>
      </p:sp>
      <p:sp>
        <p:nvSpPr>
          <p:cNvPr id="15" name="Oval 14"/>
          <p:cNvSpPr/>
          <p:nvPr/>
        </p:nvSpPr>
        <p:spPr>
          <a:xfrm>
            <a:off x="6829425" y="134937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Kamu-STK İşbirliği</a:t>
            </a:r>
          </a:p>
        </p:txBody>
      </p:sp>
      <p:sp>
        <p:nvSpPr>
          <p:cNvPr id="19" name="Oval 18"/>
          <p:cNvSpPr/>
          <p:nvPr/>
        </p:nvSpPr>
        <p:spPr>
          <a:xfrm>
            <a:off x="252253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Sürdürülebilir Sosyal ve Ekonomik Kalkınma</a:t>
            </a:r>
          </a:p>
        </p:txBody>
      </p:sp>
      <p:sp>
        <p:nvSpPr>
          <p:cNvPr id="20" name="Oval 19"/>
          <p:cNvSpPr/>
          <p:nvPr/>
        </p:nvSpPr>
        <p:spPr>
          <a:xfrm>
            <a:off x="31908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Sivil Toplum Diyaloğu</a:t>
            </a:r>
          </a:p>
        </p:txBody>
      </p:sp>
      <p:sp>
        <p:nvSpPr>
          <p:cNvPr id="21" name="Oval 20"/>
          <p:cNvSpPr/>
          <p:nvPr/>
        </p:nvSpPr>
        <p:spPr>
          <a:xfrm>
            <a:off x="3527425" y="5005388"/>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Kapasite Gelişimi</a:t>
            </a:r>
          </a:p>
        </p:txBody>
      </p:sp>
      <p:sp>
        <p:nvSpPr>
          <p:cNvPr id="22" name="Oval 21"/>
          <p:cNvSpPr/>
          <p:nvPr/>
        </p:nvSpPr>
        <p:spPr>
          <a:xfrm>
            <a:off x="4656138" y="1349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Hayat Kalitesinin Artırılması</a:t>
            </a:r>
          </a:p>
        </p:txBody>
      </p:sp>
      <p:sp>
        <p:nvSpPr>
          <p:cNvPr id="23" name="Oval 22"/>
          <p:cNvSpPr/>
          <p:nvPr/>
        </p:nvSpPr>
        <p:spPr>
          <a:xfrm>
            <a:off x="7056438" y="2997200"/>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Eğitim ve Kültür</a:t>
            </a:r>
          </a:p>
        </p:txBody>
      </p:sp>
      <p:sp>
        <p:nvSpPr>
          <p:cNvPr id="24" name="Oval 23"/>
          <p:cNvSpPr/>
          <p:nvPr/>
        </p:nvSpPr>
        <p:spPr>
          <a:xfrm>
            <a:off x="5364163" y="4365625"/>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Kültürel Miras</a:t>
            </a:r>
          </a:p>
        </p:txBody>
      </p:sp>
      <p:sp>
        <p:nvSpPr>
          <p:cNvPr id="25" name="Oval 24"/>
          <p:cNvSpPr/>
          <p:nvPr/>
        </p:nvSpPr>
        <p:spPr>
          <a:xfrm>
            <a:off x="0" y="2997200"/>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İstihdam</a:t>
            </a:r>
          </a:p>
        </p:txBody>
      </p:sp>
      <p:sp>
        <p:nvSpPr>
          <p:cNvPr id="26" name="Oval 25"/>
          <p:cNvSpPr/>
          <p:nvPr/>
        </p:nvSpPr>
        <p:spPr>
          <a:xfrm>
            <a:off x="1720850" y="279082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err="1"/>
              <a:t>Hayatboyu</a:t>
            </a:r>
            <a:r>
              <a:rPr lang="tr-TR" sz="1800" dirty="0"/>
              <a:t> Öğrenme</a:t>
            </a:r>
          </a:p>
        </p:txBody>
      </p:sp>
      <p:sp>
        <p:nvSpPr>
          <p:cNvPr id="27" name="Oval 26"/>
          <p:cNvSpPr/>
          <p:nvPr/>
        </p:nvSpPr>
        <p:spPr>
          <a:xfrm>
            <a:off x="1720850" y="4365625"/>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Sosyal İçerme</a:t>
            </a:r>
          </a:p>
        </p:txBody>
      </p:sp>
      <p:sp>
        <p:nvSpPr>
          <p:cNvPr id="28" name="Oval 27"/>
          <p:cNvSpPr/>
          <p:nvPr/>
        </p:nvSpPr>
        <p:spPr>
          <a:xfrm>
            <a:off x="5457825" y="2857500"/>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Girişimcilik</a:t>
            </a:r>
          </a:p>
        </p:txBody>
      </p:sp>
      <p:sp>
        <p:nvSpPr>
          <p:cNvPr id="29" name="Oval 28"/>
          <p:cNvSpPr/>
          <p:nvPr/>
        </p:nvSpPr>
        <p:spPr>
          <a:xfrm>
            <a:off x="0" y="4656138"/>
            <a:ext cx="2087563" cy="136683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Temel Hak ve Özgürlükler</a:t>
            </a:r>
          </a:p>
        </p:txBody>
      </p:sp>
      <p:sp>
        <p:nvSpPr>
          <p:cNvPr id="30" name="Oval 29"/>
          <p:cNvSpPr/>
          <p:nvPr/>
        </p:nvSpPr>
        <p:spPr>
          <a:xfrm>
            <a:off x="7056438" y="4624388"/>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Mesleki Gelişim</a:t>
            </a:r>
          </a:p>
        </p:txBody>
      </p:sp>
      <p:sp>
        <p:nvSpPr>
          <p:cNvPr id="31" name="Oval 30"/>
          <p:cNvSpPr/>
          <p:nvPr/>
        </p:nvSpPr>
        <p:spPr>
          <a:xfrm>
            <a:off x="3602038" y="2492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Cinsiyet Eşitliği</a:t>
            </a:r>
          </a:p>
        </p:txBody>
      </p:sp>
      <p:sp>
        <p:nvSpPr>
          <p:cNvPr id="32" name="Oval 31"/>
          <p:cNvSpPr/>
          <p:nvPr/>
        </p:nvSpPr>
        <p:spPr>
          <a:xfrm>
            <a:off x="3595688" y="3638550"/>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Çevrenin Korunması</a:t>
            </a:r>
          </a:p>
        </p:txBody>
      </p:sp>
    </p:spTree>
    <p:extLst>
      <p:ext uri="{BB962C8B-B14F-4D97-AF65-F5344CB8AC3E}">
        <p14:creationId xmlns:p14="http://schemas.microsoft.com/office/powerpoint/2010/main" val="19649643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Hibe Programlarının Duyurusu</a:t>
            </a:r>
            <a:br>
              <a:rPr lang="tr-TR" sz="3200" b="1" dirty="0">
                <a:solidFill>
                  <a:schemeClr val="tx2"/>
                </a:solidFill>
              </a:rPr>
            </a:br>
            <a:r>
              <a:rPr lang="tr-TR" sz="3200" b="1" dirty="0">
                <a:solidFill>
                  <a:schemeClr val="tx2"/>
                </a:solidFill>
              </a:rPr>
              <a:t>Nasıl Yapılır? </a:t>
            </a:r>
            <a:r>
              <a:rPr lang="tr-TR" sz="3200" b="1" dirty="0">
                <a:solidFill>
                  <a:srgbClr val="FF0000"/>
                </a:solidFill>
              </a:rPr>
              <a:t>(Teklif Çağrıları)</a:t>
            </a:r>
          </a:p>
        </p:txBody>
      </p:sp>
      <p:pic>
        <p:nvPicPr>
          <p:cNvPr id="10" name="Resim 1"/>
          <p:cNvPicPr>
            <a:picLocks noChangeAspect="1"/>
          </p:cNvPicPr>
          <p:nvPr/>
        </p:nvPicPr>
        <p:blipFill>
          <a:blip r:embed="rId2" cstate="print">
            <a:extLst/>
          </a:blip>
          <a:stretch>
            <a:fillRect/>
          </a:stretch>
        </p:blipFill>
        <p:spPr>
          <a:xfrm>
            <a:off x="7688709" y="4242796"/>
            <a:ext cx="1179066" cy="1179066"/>
          </a:xfrm>
          <a:prstGeom prst="rect">
            <a:avLst/>
          </a:prstGeom>
          <a:ln>
            <a:noFill/>
          </a:ln>
          <a:effectLst>
            <a:softEdge rad="112500"/>
          </a:effectLst>
        </p:spPr>
      </p:pic>
      <p:sp>
        <p:nvSpPr>
          <p:cNvPr id="11" name="Dikdörtgen 2"/>
          <p:cNvSpPr>
            <a:spLocks noChangeArrowheads="1"/>
          </p:cNvSpPr>
          <p:nvPr/>
        </p:nvSpPr>
        <p:spPr bwMode="auto">
          <a:xfrm>
            <a:off x="354012" y="6196881"/>
            <a:ext cx="8447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3200" b="1" dirty="0" smtClean="0">
                <a:solidFill>
                  <a:srgbClr val="C00000"/>
                </a:solidFill>
                <a:latin typeface="Calibri" pitchFamily="34" charset="0"/>
              </a:rPr>
              <a:t>www.ab.gov.tr</a:t>
            </a:r>
            <a:endParaRPr lang="en-US" altLang="tr-TR" sz="2800" dirty="0">
              <a:solidFill>
                <a:srgbClr val="C00000"/>
              </a:solidFill>
            </a:endParaRPr>
          </a:p>
        </p:txBody>
      </p:sp>
      <p:pic>
        <p:nvPicPr>
          <p:cNvPr id="12" name="Picture 7" descr="C:\Users\ugenc\Desktop\ab b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47775"/>
            <a:ext cx="6605588"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l Ok 12"/>
          <p:cNvSpPr/>
          <p:nvPr/>
        </p:nvSpPr>
        <p:spPr>
          <a:xfrm>
            <a:off x="7092950" y="4681538"/>
            <a:ext cx="723900" cy="3000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645573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266002"/>
            <a:ext cx="6336704" cy="1200329"/>
          </a:xfrm>
          <a:prstGeom prst="rect">
            <a:avLst/>
          </a:prstGeom>
          <a:noFill/>
        </p:spPr>
        <p:txBody>
          <a:bodyPr wrap="square" rtlCol="0">
            <a:spAutoFit/>
          </a:bodyPr>
          <a:lstStyle/>
          <a:p>
            <a:pPr algn="ctr"/>
            <a:r>
              <a:rPr lang="tr-TR" sz="2400" b="1" dirty="0" smtClean="0">
                <a:solidFill>
                  <a:srgbClr val="FF0000"/>
                </a:solidFill>
              </a:rPr>
              <a:t>AB Bakanlığının </a:t>
            </a:r>
            <a:r>
              <a:rPr lang="tr-TR" sz="2400" b="1" dirty="0">
                <a:solidFill>
                  <a:srgbClr val="FF0000"/>
                </a:solidFill>
              </a:rPr>
              <a:t>ağına kayıt olarak Hibe Duyurularının eposta adresine gelmesini sağlayabilirsiniz. </a:t>
            </a:r>
          </a:p>
        </p:txBody>
      </p:sp>
      <p:pic>
        <p:nvPicPr>
          <p:cNvPr id="1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3" y="1586998"/>
            <a:ext cx="5418138"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810" y="2698248"/>
            <a:ext cx="1330326" cy="1439862"/>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791" y="2595457"/>
            <a:ext cx="2838846" cy="2548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3" name="Düz Ok Bağlayıcısı 12"/>
          <p:cNvCxnSpPr>
            <a:stCxn id="11" idx="6"/>
            <a:endCxn id="12" idx="1"/>
          </p:cNvCxnSpPr>
          <p:nvPr/>
        </p:nvCxnSpPr>
        <p:spPr>
          <a:xfrm>
            <a:off x="1333136" y="3417385"/>
            <a:ext cx="4778375" cy="452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Sol Ok 2">
            <a:hlinkClick r:id="rId4" action="ppaction://hlinksldjump"/>
          </p:cNvPr>
          <p:cNvSpPr/>
          <p:nvPr/>
        </p:nvSpPr>
        <p:spPr>
          <a:xfrm>
            <a:off x="6588224" y="5761131"/>
            <a:ext cx="2361413" cy="8915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bg1"/>
                </a:solidFill>
                <a:effectLst>
                  <a:outerShdw blurRad="38100" dist="38100" dir="2700000" algn="tl">
                    <a:srgbClr val="000000">
                      <a:alpha val="43137"/>
                    </a:srgbClr>
                  </a:outerShdw>
                </a:effectLst>
                <a:hlinkClick r:id="rId4" action="ppaction://hlinksldjump"/>
              </a:rPr>
              <a:t>PROJE TÜRLERİNE DÖN</a:t>
            </a:r>
            <a:endParaRPr lang="tr-T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53617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3806" y="-243408"/>
            <a:ext cx="8229600" cy="1143000"/>
          </a:xfrm>
        </p:spPr>
        <p:txBody>
          <a:bodyPr/>
          <a:lstStyle/>
          <a:p>
            <a:pPr algn="ctr"/>
            <a:r>
              <a:rPr lang="tr-TR" dirty="0" smtClean="0"/>
              <a:t>HİBE PROJELERİ</a:t>
            </a:r>
            <a:endParaRPr lang="tr-TR"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62" t="10937" r="13031" b="6250"/>
          <a:stretch/>
        </p:blipFill>
        <p:spPr bwMode="auto">
          <a:xfrm>
            <a:off x="179512" y="779405"/>
            <a:ext cx="4176464" cy="251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23528" y="3304572"/>
            <a:ext cx="3600401" cy="461665"/>
          </a:xfrm>
          <a:prstGeom prst="rect">
            <a:avLst/>
          </a:prstGeom>
        </p:spPr>
        <p:txBody>
          <a:bodyPr wrap="square">
            <a:spAutoFit/>
          </a:bodyPr>
          <a:lstStyle/>
          <a:p>
            <a:r>
              <a:rPr lang="tr-TR" sz="2400" b="1" dirty="0">
                <a:solidFill>
                  <a:schemeClr val="accent3"/>
                </a:solidFill>
              </a:rPr>
              <a:t>http://www.gsb.gov.tr/</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3" t="11269" r="14861" b="6534"/>
          <a:stretch/>
        </p:blipFill>
        <p:spPr bwMode="auto">
          <a:xfrm>
            <a:off x="4980983" y="804119"/>
            <a:ext cx="4008800" cy="258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28" t="10988" r="3185" b="5545"/>
          <a:stretch/>
        </p:blipFill>
        <p:spPr bwMode="auto">
          <a:xfrm>
            <a:off x="1043608" y="3781188"/>
            <a:ext cx="5040560" cy="251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4332911" y="3367844"/>
            <a:ext cx="5040560" cy="461665"/>
          </a:xfrm>
          <a:prstGeom prst="rect">
            <a:avLst/>
          </a:prstGeom>
        </p:spPr>
        <p:txBody>
          <a:bodyPr wrap="square">
            <a:spAutoFit/>
          </a:bodyPr>
          <a:lstStyle/>
          <a:p>
            <a:pPr algn="ctr"/>
            <a:r>
              <a:rPr lang="tr-TR" sz="2400" b="1" dirty="0">
                <a:solidFill>
                  <a:schemeClr val="accent3"/>
                </a:solidFill>
              </a:rPr>
              <a:t>http://</a:t>
            </a:r>
            <a:r>
              <a:rPr lang="tr-TR" sz="2400" b="1" dirty="0" smtClean="0">
                <a:solidFill>
                  <a:schemeClr val="accent3"/>
                </a:solidFill>
              </a:rPr>
              <a:t>www.dernekler.gov.tr</a:t>
            </a:r>
            <a:endParaRPr lang="tr-TR" sz="2400" b="1" dirty="0">
              <a:solidFill>
                <a:schemeClr val="accent3"/>
              </a:solidFill>
            </a:endParaRPr>
          </a:p>
        </p:txBody>
      </p:sp>
      <p:sp>
        <p:nvSpPr>
          <p:cNvPr id="6" name="Dikdörtgen 5"/>
          <p:cNvSpPr/>
          <p:nvPr/>
        </p:nvSpPr>
        <p:spPr>
          <a:xfrm>
            <a:off x="1810042" y="6297967"/>
            <a:ext cx="3507692" cy="461665"/>
          </a:xfrm>
          <a:prstGeom prst="rect">
            <a:avLst/>
          </a:prstGeom>
        </p:spPr>
        <p:txBody>
          <a:bodyPr wrap="square">
            <a:spAutoFit/>
          </a:bodyPr>
          <a:lstStyle/>
          <a:p>
            <a:r>
              <a:rPr lang="tr-TR" sz="2400" b="1" dirty="0">
                <a:solidFill>
                  <a:schemeClr val="accent3"/>
                </a:solidFill>
              </a:rPr>
              <a:t>http://www.ytb.gov.tr/</a:t>
            </a:r>
          </a:p>
        </p:txBody>
      </p:sp>
      <p:sp>
        <p:nvSpPr>
          <p:cNvPr id="11" name="Sol Ok 10">
            <a:hlinkClick r:id="rId5" action="ppaction://hlinksldjump"/>
          </p:cNvPr>
          <p:cNvSpPr/>
          <p:nvPr/>
        </p:nvSpPr>
        <p:spPr>
          <a:xfrm>
            <a:off x="6618006" y="5966421"/>
            <a:ext cx="2361413" cy="8915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bg1"/>
                </a:solidFill>
                <a:effectLst>
                  <a:outerShdw blurRad="38100" dist="38100" dir="2700000" algn="tl">
                    <a:srgbClr val="000000">
                      <a:alpha val="43137"/>
                    </a:srgbClr>
                  </a:outerShdw>
                </a:effectLst>
                <a:hlinkClick r:id="rId5" action="ppaction://hlinksldjump"/>
              </a:rPr>
              <a:t>PROJE TÜRLERİNE DÖN</a:t>
            </a:r>
            <a:endParaRPr lang="tr-T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127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 y="-171400"/>
            <a:ext cx="8229600" cy="1143000"/>
          </a:xfrm>
        </p:spPr>
        <p:txBody>
          <a:bodyPr/>
          <a:lstStyle/>
          <a:p>
            <a:pPr algn="ctr"/>
            <a:r>
              <a:rPr lang="tr-TR" dirty="0" smtClean="0"/>
              <a:t>MARKA </a:t>
            </a:r>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50" t="11459" r="13792" b="6250"/>
          <a:stretch/>
        </p:blipFill>
        <p:spPr bwMode="auto">
          <a:xfrm>
            <a:off x="467544" y="1484784"/>
            <a:ext cx="8064896" cy="507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627784" y="887800"/>
            <a:ext cx="3958135" cy="461665"/>
          </a:xfrm>
          <a:prstGeom prst="rect">
            <a:avLst/>
          </a:prstGeom>
        </p:spPr>
        <p:txBody>
          <a:bodyPr wrap="none">
            <a:spAutoFit/>
          </a:bodyPr>
          <a:lstStyle/>
          <a:p>
            <a:r>
              <a:rPr lang="tr-TR" sz="2400" b="1" dirty="0">
                <a:solidFill>
                  <a:schemeClr val="accent3"/>
                </a:solidFill>
              </a:rPr>
              <a:t>http://www.marka.org.tr/</a:t>
            </a:r>
          </a:p>
        </p:txBody>
      </p:sp>
    </p:spTree>
    <p:extLst>
      <p:ext uri="{BB962C8B-B14F-4D97-AF65-F5344CB8AC3E}">
        <p14:creationId xmlns:p14="http://schemas.microsoft.com/office/powerpoint/2010/main" val="1236495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Özellikle Kız Çocuklarının Okullaşma Oranının Artırılması</a:t>
            </a:r>
          </a:p>
        </p:txBody>
      </p:sp>
      <p:sp>
        <p:nvSpPr>
          <p:cNvPr id="10" name="Metin kutusu 9"/>
          <p:cNvSpPr txBox="1"/>
          <p:nvPr/>
        </p:nvSpPr>
        <p:spPr>
          <a:xfrm>
            <a:off x="-13082" y="1757067"/>
            <a:ext cx="9144000" cy="400110"/>
          </a:xfrm>
          <a:prstGeom prst="rect">
            <a:avLst/>
          </a:prstGeom>
          <a:noFill/>
        </p:spPr>
        <p:txBody>
          <a:bodyPr>
            <a:spAutoFit/>
          </a:bodyPr>
          <a:lstStyle/>
          <a:p>
            <a:pPr algn="ctr">
              <a:defRPr/>
            </a:pPr>
            <a:r>
              <a:rPr lang="tr-TR" sz="2000" b="1" dirty="0">
                <a:solidFill>
                  <a:schemeClr val="bg1"/>
                </a:solidFill>
                <a:latin typeface="+mn-lt"/>
              </a:rPr>
              <a:t>Proje Sahibi Kuruluş: </a:t>
            </a:r>
            <a:r>
              <a:rPr lang="tr-TR" sz="2000" b="1" dirty="0" smtClean="0">
                <a:solidFill>
                  <a:schemeClr val="bg1"/>
                </a:solidFill>
                <a:latin typeface="+mn-lt"/>
              </a:rPr>
              <a:t>Ertuğrul Gazi </a:t>
            </a:r>
            <a:r>
              <a:rPr lang="tr-TR" sz="2000" b="1" dirty="0">
                <a:solidFill>
                  <a:schemeClr val="bg1"/>
                </a:solidFill>
                <a:latin typeface="+mn-lt"/>
              </a:rPr>
              <a:t>İlköğretim Okulu</a:t>
            </a:r>
          </a:p>
        </p:txBody>
      </p:sp>
      <p:sp>
        <p:nvSpPr>
          <p:cNvPr id="11" name="Metin kutusu 10"/>
          <p:cNvSpPr txBox="1"/>
          <p:nvPr/>
        </p:nvSpPr>
        <p:spPr>
          <a:xfrm>
            <a:off x="131381" y="2242842"/>
            <a:ext cx="8855075" cy="400110"/>
          </a:xfrm>
          <a:prstGeom prst="rect">
            <a:avLst/>
          </a:prstGeom>
          <a:noFill/>
        </p:spPr>
        <p:txBody>
          <a:bodyPr>
            <a:spAutoFit/>
          </a:bodyPr>
          <a:lstStyle/>
          <a:p>
            <a:pPr algn="ctr">
              <a:defRPr/>
            </a:pPr>
            <a:r>
              <a:rPr lang="tr-TR" sz="2000" b="1" dirty="0">
                <a:solidFill>
                  <a:schemeClr val="bg1"/>
                </a:solidFill>
                <a:latin typeface="+mn-lt"/>
              </a:rPr>
              <a:t>Pamuk Tarlasına Değil, Okula Gitmek İstiyorum Projesi</a:t>
            </a:r>
          </a:p>
        </p:txBody>
      </p:sp>
      <p:sp>
        <p:nvSpPr>
          <p:cNvPr id="12" name="Dikdörtgen 11"/>
          <p:cNvSpPr/>
          <p:nvPr/>
        </p:nvSpPr>
        <p:spPr>
          <a:xfrm>
            <a:off x="3360356" y="2993729"/>
            <a:ext cx="5688012" cy="2384425"/>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 Proje ile Şanlıurfa Merkez’de ailesi mevsimlik tarım işçisi olan ve okulu terk etme riski bulunan çocuklar, ders desteği, rehberlik hizmetleri ve aile ziyaretleri ile desteklenerek eğitimi terk etmeleri engellenmeye çalışılmıştır.</a:t>
            </a:r>
          </a:p>
          <a:p>
            <a:pPr marL="285750" indent="-285750" algn="just">
              <a:spcAft>
                <a:spcPts val="600"/>
              </a:spcAft>
              <a:buFont typeface="Arial" pitchFamily="34" charset="0"/>
              <a:buChar char="•"/>
              <a:defRPr/>
            </a:pPr>
            <a:r>
              <a:rPr lang="tr-TR" sz="1800" i="0" dirty="0">
                <a:solidFill>
                  <a:srgbClr val="000099"/>
                </a:solidFill>
                <a:latin typeface="+mn-lt"/>
              </a:rPr>
              <a:t>Çocuklara </a:t>
            </a:r>
            <a:r>
              <a:rPr lang="tr-TR" sz="1800" i="0" dirty="0" err="1">
                <a:solidFill>
                  <a:srgbClr val="000099"/>
                </a:solidFill>
                <a:latin typeface="+mn-lt"/>
              </a:rPr>
              <a:t>Beier</a:t>
            </a:r>
            <a:r>
              <a:rPr lang="tr-TR" sz="1800" i="0" dirty="0">
                <a:solidFill>
                  <a:srgbClr val="000099"/>
                </a:solidFill>
                <a:latin typeface="+mn-lt"/>
              </a:rPr>
              <a:t> Cümle Tamamlama Testi (A Form) ve </a:t>
            </a:r>
            <a:r>
              <a:rPr lang="tr-TR" sz="1800" i="0" dirty="0" err="1">
                <a:solidFill>
                  <a:srgbClr val="000099"/>
                </a:solidFill>
                <a:latin typeface="+mn-lt"/>
              </a:rPr>
              <a:t>Beck</a:t>
            </a:r>
            <a:r>
              <a:rPr lang="tr-TR" sz="1800" i="0" dirty="0">
                <a:solidFill>
                  <a:srgbClr val="000099"/>
                </a:solidFill>
                <a:latin typeface="+mn-lt"/>
              </a:rPr>
              <a:t> Depresyon Ölçeği ve Psikolojik ve Fiziksel İstismarı kapsayan bir Sosyo-demografik Anket uygulanmıştır.</a:t>
            </a:r>
          </a:p>
        </p:txBody>
      </p:sp>
      <p:sp>
        <p:nvSpPr>
          <p:cNvPr id="13" name="Metin kutusu 12"/>
          <p:cNvSpPr txBox="1"/>
          <p:nvPr/>
        </p:nvSpPr>
        <p:spPr>
          <a:xfrm>
            <a:off x="237743" y="5662317"/>
            <a:ext cx="2941638" cy="646112"/>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117.924,50 </a:t>
            </a:r>
            <a:r>
              <a:rPr lang="tr-TR" sz="1800" i="0" dirty="0">
                <a:solidFill>
                  <a:srgbClr val="000099"/>
                </a:solidFill>
                <a:latin typeface="+mn-lt"/>
              </a:rPr>
              <a:t>Avro</a:t>
            </a:r>
          </a:p>
          <a:p>
            <a:pPr>
              <a:defRPr/>
            </a:pPr>
            <a:r>
              <a:rPr lang="tr-TR" sz="1800" b="1" i="0" dirty="0">
                <a:solidFill>
                  <a:srgbClr val="000099"/>
                </a:solidFill>
                <a:latin typeface="+mn-lt"/>
              </a:rPr>
              <a:t>Proje Süresi: </a:t>
            </a:r>
            <a:r>
              <a:rPr lang="tr-TR" sz="1800" i="0" dirty="0">
                <a:solidFill>
                  <a:srgbClr val="000099"/>
                </a:solidFill>
                <a:latin typeface="+mn-lt"/>
              </a:rPr>
              <a:t>12 Ay</a:t>
            </a:r>
          </a:p>
        </p:txBody>
      </p:sp>
      <p:pic>
        <p:nvPicPr>
          <p:cNvPr id="14" name="Picture 2" descr="http://www.sanliurfaguncel.com/images/news/2011-12-09-pamuk-tarlasina-degil-okula-gitmek-istiyorum.jpg"/>
          <p:cNvPicPr>
            <a:picLocks noChangeAspect="1" noChangeArrowheads="1"/>
          </p:cNvPicPr>
          <p:nvPr/>
        </p:nvPicPr>
        <p:blipFill>
          <a:blip r:embed="rId2"/>
          <a:srcRect/>
          <a:stretch>
            <a:fillRect/>
          </a:stretch>
        </p:blipFill>
        <p:spPr bwMode="auto">
          <a:xfrm>
            <a:off x="256583" y="2996952"/>
            <a:ext cx="2922465" cy="2337972"/>
          </a:xfrm>
          <a:prstGeom prst="rect">
            <a:avLst/>
          </a:prstGeom>
          <a:ln>
            <a:noFill/>
          </a:ln>
          <a:effectLst>
            <a:softEdge rad="112500"/>
          </a:effectLst>
        </p:spPr>
      </p:pic>
      <p:sp>
        <p:nvSpPr>
          <p:cNvPr id="15" name="Metin kutusu 14"/>
          <p:cNvSpPr txBox="1"/>
          <p:nvPr/>
        </p:nvSpPr>
        <p:spPr>
          <a:xfrm>
            <a:off x="3525456" y="5662317"/>
            <a:ext cx="5357812" cy="646112"/>
          </a:xfrm>
          <a:prstGeom prst="rect">
            <a:avLst/>
          </a:prstGeom>
          <a:noFill/>
        </p:spPr>
        <p:txBody>
          <a:bodyPr>
            <a:spAutoFit/>
          </a:bodyPr>
          <a:lstStyle/>
          <a:p>
            <a:pPr>
              <a:defRPr/>
            </a:pPr>
            <a:r>
              <a:rPr lang="tr-TR" sz="1800" b="1" i="0" dirty="0">
                <a:solidFill>
                  <a:srgbClr val="000099"/>
                </a:solidFill>
                <a:latin typeface="+mj-lt"/>
              </a:rPr>
              <a:t>Proje ortakları : </a:t>
            </a:r>
            <a:r>
              <a:rPr lang="tr-TR" sz="1800" i="0" dirty="0">
                <a:solidFill>
                  <a:srgbClr val="000099"/>
                </a:solidFill>
                <a:latin typeface="+mj-lt"/>
              </a:rPr>
              <a:t>Sivil İzleme Derneği, Hayati Harrani Mahallesi Muhtarlığı</a:t>
            </a:r>
          </a:p>
        </p:txBody>
      </p:sp>
    </p:spTree>
    <p:extLst>
      <p:ext uri="{BB962C8B-B14F-4D97-AF65-F5344CB8AC3E}">
        <p14:creationId xmlns:p14="http://schemas.microsoft.com/office/powerpoint/2010/main" val="3819229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Özellikle Kız Çocuklarının Okullaşma Oranının Artırılması</a:t>
            </a:r>
          </a:p>
        </p:txBody>
      </p:sp>
      <p:sp>
        <p:nvSpPr>
          <p:cNvPr id="10" name="Metin kutusu 9"/>
          <p:cNvSpPr txBox="1"/>
          <p:nvPr/>
        </p:nvSpPr>
        <p:spPr>
          <a:xfrm>
            <a:off x="-6622" y="1745876"/>
            <a:ext cx="9144000" cy="400110"/>
          </a:xfrm>
          <a:prstGeom prst="rect">
            <a:avLst/>
          </a:prstGeom>
          <a:noFill/>
        </p:spPr>
        <p:txBody>
          <a:bodyPr>
            <a:spAutoFit/>
          </a:bodyPr>
          <a:lstStyle/>
          <a:p>
            <a:pPr algn="ctr">
              <a:defRPr/>
            </a:pPr>
            <a:r>
              <a:rPr lang="tr-TR" sz="2000" b="1" dirty="0">
                <a:solidFill>
                  <a:schemeClr val="bg1"/>
                </a:solidFill>
                <a:latin typeface="+mn-lt"/>
              </a:rPr>
              <a:t>Proje Sahibi Kuruluş: </a:t>
            </a:r>
            <a:r>
              <a:rPr lang="tr-TR" sz="2000" b="1" dirty="0" err="1">
                <a:solidFill>
                  <a:schemeClr val="bg1"/>
                </a:solidFill>
                <a:latin typeface="+mn-lt"/>
              </a:rPr>
              <a:t>Dereboğazı</a:t>
            </a:r>
            <a:r>
              <a:rPr lang="tr-TR" sz="2000" b="1" dirty="0">
                <a:solidFill>
                  <a:schemeClr val="bg1"/>
                </a:solidFill>
                <a:latin typeface="+mn-lt"/>
              </a:rPr>
              <a:t> İlköğretim Okulu</a:t>
            </a:r>
          </a:p>
        </p:txBody>
      </p:sp>
      <p:sp>
        <p:nvSpPr>
          <p:cNvPr id="11" name="Metin kutusu 10"/>
          <p:cNvSpPr txBox="1"/>
          <p:nvPr/>
        </p:nvSpPr>
        <p:spPr>
          <a:xfrm>
            <a:off x="209278" y="2231651"/>
            <a:ext cx="8856663" cy="400110"/>
          </a:xfrm>
          <a:prstGeom prst="rect">
            <a:avLst/>
          </a:prstGeom>
          <a:noFill/>
        </p:spPr>
        <p:txBody>
          <a:bodyPr>
            <a:spAutoFit/>
          </a:bodyPr>
          <a:lstStyle/>
          <a:p>
            <a:pPr algn="ctr">
              <a:defRPr/>
            </a:pPr>
            <a:r>
              <a:rPr lang="tr-TR" sz="2000" b="1" dirty="0">
                <a:solidFill>
                  <a:schemeClr val="bg1"/>
                </a:solidFill>
                <a:latin typeface="+mn-lt"/>
              </a:rPr>
              <a:t>Artık Liseli Olma Zamanı Projesi</a:t>
            </a:r>
          </a:p>
        </p:txBody>
      </p:sp>
      <p:sp>
        <p:nvSpPr>
          <p:cNvPr id="12" name="Dikdörtgen 11"/>
          <p:cNvSpPr/>
          <p:nvPr/>
        </p:nvSpPr>
        <p:spPr>
          <a:xfrm>
            <a:off x="3366816" y="2982538"/>
            <a:ext cx="5688012" cy="2384425"/>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 Proje kapsamında Erzurum Palandöken’de aile ziyaretleri, etütler ve sosyal aktivitelerle kız </a:t>
            </a:r>
            <a:r>
              <a:rPr lang="tr-TR" sz="1800" i="0" dirty="0" smtClean="0">
                <a:solidFill>
                  <a:srgbClr val="000099"/>
                </a:solidFill>
                <a:latin typeface="+mn-lt"/>
              </a:rPr>
              <a:t>çocuklarının </a:t>
            </a:r>
            <a:r>
              <a:rPr lang="tr-TR" sz="1800" i="0" dirty="0">
                <a:solidFill>
                  <a:srgbClr val="000099"/>
                </a:solidFill>
                <a:latin typeface="+mn-lt"/>
              </a:rPr>
              <a:t>eğitime erişimleri desteklenmiştir.</a:t>
            </a:r>
          </a:p>
          <a:p>
            <a:pPr marL="285750" indent="-285750" algn="just">
              <a:spcAft>
                <a:spcPts val="600"/>
              </a:spcAft>
              <a:buFont typeface="Arial" pitchFamily="34" charset="0"/>
              <a:buChar char="•"/>
              <a:defRPr/>
            </a:pPr>
            <a:r>
              <a:rPr lang="tr-TR" sz="1800" i="0" dirty="0">
                <a:solidFill>
                  <a:srgbClr val="000099"/>
                </a:solidFill>
                <a:latin typeface="+mn-lt"/>
              </a:rPr>
              <a:t>Proje sonunda köyde ilk kez 2 kız öğrenci Anadolu lisesini kazanmış ve 2011 yılında ilköğretimi bitiren kız öğrencilerin tamamına yakını ortaöğretime devam etmiştir. Ayrıca, İl dışı gezileri ve sosyal aktiviteler gerçekleştirilmiştir.</a:t>
            </a:r>
          </a:p>
        </p:txBody>
      </p:sp>
      <p:sp>
        <p:nvSpPr>
          <p:cNvPr id="13" name="Metin kutusu 12"/>
          <p:cNvSpPr txBox="1"/>
          <p:nvPr/>
        </p:nvSpPr>
        <p:spPr>
          <a:xfrm>
            <a:off x="244203" y="5651126"/>
            <a:ext cx="2941638" cy="646112"/>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119.723,00 </a:t>
            </a:r>
            <a:r>
              <a:rPr lang="tr-TR" sz="1800" i="0" dirty="0">
                <a:solidFill>
                  <a:srgbClr val="000099"/>
                </a:solidFill>
                <a:latin typeface="+mn-lt"/>
              </a:rPr>
              <a:t>Avro</a:t>
            </a:r>
          </a:p>
          <a:p>
            <a:pPr>
              <a:defRPr/>
            </a:pPr>
            <a:r>
              <a:rPr lang="tr-TR" sz="1800" b="1" i="0" dirty="0">
                <a:solidFill>
                  <a:srgbClr val="000099"/>
                </a:solidFill>
                <a:latin typeface="+mn-lt"/>
              </a:rPr>
              <a:t>Proje Süresi: </a:t>
            </a:r>
            <a:r>
              <a:rPr lang="tr-TR" sz="1800" i="0" dirty="0">
                <a:solidFill>
                  <a:srgbClr val="000099"/>
                </a:solidFill>
                <a:latin typeface="+mn-lt"/>
              </a:rPr>
              <a:t>12 Ay</a:t>
            </a:r>
          </a:p>
        </p:txBody>
      </p:sp>
      <p:sp>
        <p:nvSpPr>
          <p:cNvPr id="14" name="Metin kutusu 13"/>
          <p:cNvSpPr txBox="1"/>
          <p:nvPr/>
        </p:nvSpPr>
        <p:spPr>
          <a:xfrm>
            <a:off x="3317603" y="5505076"/>
            <a:ext cx="5703888" cy="1200150"/>
          </a:xfrm>
          <a:prstGeom prst="rect">
            <a:avLst/>
          </a:prstGeom>
          <a:noFill/>
        </p:spPr>
        <p:txBody>
          <a:bodyPr>
            <a:spAutoFit/>
          </a:bodyPr>
          <a:lstStyle/>
          <a:p>
            <a:pPr>
              <a:defRPr/>
            </a:pPr>
            <a:r>
              <a:rPr lang="tr-TR" sz="1800" b="1" i="0" dirty="0">
                <a:solidFill>
                  <a:srgbClr val="000099"/>
                </a:solidFill>
                <a:latin typeface="+mj-lt"/>
              </a:rPr>
              <a:t>Proje ortakları : </a:t>
            </a:r>
            <a:r>
              <a:rPr lang="tr-TR" sz="1800" i="0" dirty="0">
                <a:solidFill>
                  <a:srgbClr val="000099"/>
                </a:solidFill>
                <a:latin typeface="+mj-lt"/>
              </a:rPr>
              <a:t>Palandöken Halk Eğitimi Merkezi Müdürlüğü, Palandöken Müftülüğü, </a:t>
            </a:r>
            <a:r>
              <a:rPr lang="tr-TR" sz="1800" i="0" dirty="0" err="1">
                <a:solidFill>
                  <a:srgbClr val="000099"/>
                </a:solidFill>
                <a:latin typeface="+mj-lt"/>
              </a:rPr>
              <a:t>Kayakyolu</a:t>
            </a:r>
            <a:r>
              <a:rPr lang="tr-TR" sz="1800" i="0" dirty="0">
                <a:solidFill>
                  <a:srgbClr val="000099"/>
                </a:solidFill>
                <a:latin typeface="+mj-lt"/>
              </a:rPr>
              <a:t> ÇMİS İlköğretim Okulu Müdürlüğü, Anadolu Eğitimciler Derneği (ANEDER), Erzurum Girişimci Kadınlar Derneği</a:t>
            </a:r>
          </a:p>
        </p:txBody>
      </p:sp>
      <p:pic>
        <p:nvPicPr>
          <p:cNvPr id="15" name="Picture 6" descr="http://www.erzurumgazetesi.com.tr/haber_resim/ARTIK%20L%C4%B0SEL%C4%B0%20OLMAK%20ZAMANI.jpg"/>
          <p:cNvPicPr>
            <a:picLocks noChangeAspect="1" noChangeArrowheads="1"/>
          </p:cNvPicPr>
          <p:nvPr/>
        </p:nvPicPr>
        <p:blipFill>
          <a:blip r:embed="rId2"/>
          <a:srcRect/>
          <a:stretch>
            <a:fillRect/>
          </a:stretch>
        </p:blipFill>
        <p:spPr bwMode="auto">
          <a:xfrm>
            <a:off x="230312" y="3022713"/>
            <a:ext cx="3143126" cy="2125550"/>
          </a:xfrm>
          <a:prstGeom prst="rect">
            <a:avLst/>
          </a:prstGeom>
          <a:ln>
            <a:noFill/>
          </a:ln>
          <a:effectLst>
            <a:softEdge rad="112500"/>
          </a:effectLst>
        </p:spPr>
      </p:pic>
    </p:spTree>
    <p:extLst>
      <p:ext uri="{BB962C8B-B14F-4D97-AF65-F5344CB8AC3E}">
        <p14:creationId xmlns:p14="http://schemas.microsoft.com/office/powerpoint/2010/main" val="39348597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3068471" y="470333"/>
            <a:ext cx="2787944" cy="646331"/>
          </a:xfrm>
          <a:prstGeom prst="rect">
            <a:avLst/>
          </a:prstGeom>
          <a:noFill/>
        </p:spPr>
        <p:txBody>
          <a:bodyPr wrap="none" rtlCol="0">
            <a:spAutoFit/>
          </a:bodyPr>
          <a:lstStyle/>
          <a:p>
            <a:pPr algn="ctr"/>
            <a:r>
              <a:rPr lang="tr-TR" sz="3600" b="1" dirty="0" smtClean="0">
                <a:solidFill>
                  <a:schemeClr val="tx2"/>
                </a:solidFill>
              </a:rPr>
              <a:t>Sunum İçeriği</a:t>
            </a:r>
            <a:endParaRPr lang="tr-TR" sz="3600" b="1" dirty="0">
              <a:solidFill>
                <a:schemeClr val="tx2"/>
              </a:solidFill>
            </a:endParaRPr>
          </a:p>
        </p:txBody>
      </p:sp>
      <p:graphicFrame>
        <p:nvGraphicFramePr>
          <p:cNvPr id="10" name="İçerik Yer Tutucusu 3" descr="Dairesel Resim Listesi"/>
          <p:cNvGraphicFramePr>
            <a:graphicFrameLocks/>
          </p:cNvGraphicFramePr>
          <p:nvPr>
            <p:extLst>
              <p:ext uri="{D42A27DB-BD31-4B8C-83A1-F6EECF244321}">
                <p14:modId xmlns:p14="http://schemas.microsoft.com/office/powerpoint/2010/main" val="3527425910"/>
              </p:ext>
            </p:extLst>
          </p:nvPr>
        </p:nvGraphicFramePr>
        <p:xfrm>
          <a:off x="251520" y="1268760"/>
          <a:ext cx="8712968" cy="496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USER\Desktop\Ar-Ge Projeler Ekibi Dosyalar\sakarya_arge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2" y="250645"/>
            <a:ext cx="1224136" cy="1008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6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266002"/>
            <a:ext cx="6264696" cy="1077218"/>
          </a:xfrm>
          <a:prstGeom prst="rect">
            <a:avLst/>
          </a:prstGeom>
          <a:noFill/>
        </p:spPr>
        <p:txBody>
          <a:bodyPr wrap="square" rtlCol="0">
            <a:spAutoFit/>
          </a:bodyPr>
          <a:lstStyle/>
          <a:p>
            <a:pPr algn="ctr"/>
            <a:r>
              <a:rPr lang="tr-TR" sz="3200" b="1" dirty="0">
                <a:solidFill>
                  <a:schemeClr val="tx2"/>
                </a:solidFill>
              </a:rPr>
              <a:t>Demokratik Vatandaşlık ve İnsan Hakları Eğitimi</a:t>
            </a:r>
          </a:p>
        </p:txBody>
      </p:sp>
      <p:sp>
        <p:nvSpPr>
          <p:cNvPr id="10" name="Metin kutusu 9"/>
          <p:cNvSpPr txBox="1"/>
          <p:nvPr/>
        </p:nvSpPr>
        <p:spPr>
          <a:xfrm>
            <a:off x="18257" y="1700808"/>
            <a:ext cx="9144000" cy="400110"/>
          </a:xfrm>
          <a:prstGeom prst="rect">
            <a:avLst/>
          </a:prstGeom>
          <a:noFill/>
        </p:spPr>
        <p:txBody>
          <a:bodyPr>
            <a:spAutoFit/>
          </a:bodyPr>
          <a:lstStyle/>
          <a:p>
            <a:pPr algn="ctr">
              <a:defRPr/>
            </a:pPr>
            <a:r>
              <a:rPr lang="tr-TR" sz="2000" b="1" dirty="0">
                <a:solidFill>
                  <a:schemeClr val="bg1"/>
                </a:solidFill>
                <a:latin typeface="+mn-lt"/>
              </a:rPr>
              <a:t>Proje Sahibi Kuruluş: </a:t>
            </a:r>
            <a:r>
              <a:rPr lang="tr-TR" sz="2000" b="1" dirty="0" smtClean="0">
                <a:solidFill>
                  <a:schemeClr val="bg1"/>
                </a:solidFill>
                <a:latin typeface="+mn-lt"/>
              </a:rPr>
              <a:t>Şehit Önder Muratoğlu İlkokulu</a:t>
            </a:r>
            <a:endParaRPr lang="tr-TR" sz="2000" b="1" dirty="0">
              <a:solidFill>
                <a:schemeClr val="bg1"/>
              </a:solidFill>
              <a:latin typeface="+mn-lt"/>
            </a:endParaRPr>
          </a:p>
        </p:txBody>
      </p:sp>
      <p:sp>
        <p:nvSpPr>
          <p:cNvPr id="11" name="Metin kutusu 10"/>
          <p:cNvSpPr txBox="1"/>
          <p:nvPr/>
        </p:nvSpPr>
        <p:spPr>
          <a:xfrm>
            <a:off x="198165" y="2100918"/>
            <a:ext cx="8856663" cy="400110"/>
          </a:xfrm>
          <a:prstGeom prst="rect">
            <a:avLst/>
          </a:prstGeom>
          <a:noFill/>
        </p:spPr>
        <p:txBody>
          <a:bodyPr>
            <a:spAutoFit/>
          </a:bodyPr>
          <a:lstStyle/>
          <a:p>
            <a:pPr algn="ctr">
              <a:defRPr/>
            </a:pPr>
            <a:r>
              <a:rPr lang="sv-SE" sz="2000" b="1" dirty="0">
                <a:solidFill>
                  <a:schemeClr val="bg1"/>
                </a:solidFill>
              </a:rPr>
              <a:t> "Nitelikli İnsan, Kaliteli İlişkiler" - "Skilled Human, Quality Relations"</a:t>
            </a:r>
            <a:endParaRPr lang="tr-TR" sz="2000" b="1" dirty="0">
              <a:solidFill>
                <a:schemeClr val="bg1"/>
              </a:solidFill>
            </a:endParaRPr>
          </a:p>
        </p:txBody>
      </p:sp>
      <p:sp>
        <p:nvSpPr>
          <p:cNvPr id="12" name="Dikdörtgen 11"/>
          <p:cNvSpPr/>
          <p:nvPr/>
        </p:nvSpPr>
        <p:spPr>
          <a:xfrm>
            <a:off x="3973227" y="2708920"/>
            <a:ext cx="5058892" cy="2739211"/>
          </a:xfrm>
          <a:prstGeom prst="rect">
            <a:avLst/>
          </a:prstGeom>
        </p:spPr>
        <p:txBody>
          <a:bodyPr wrap="square">
            <a:spAutoFit/>
          </a:bodyPr>
          <a:lstStyle/>
          <a:p>
            <a:pPr marL="285750" indent="-285750" algn="just">
              <a:spcAft>
                <a:spcPts val="600"/>
              </a:spcAft>
              <a:buFont typeface="Arial" pitchFamily="34" charset="0"/>
              <a:buChar char="•"/>
              <a:defRPr/>
            </a:pPr>
            <a:r>
              <a:rPr lang="tr-TR" sz="1800" i="0" dirty="0" smtClean="0">
                <a:solidFill>
                  <a:srgbClr val="000099"/>
                </a:solidFill>
                <a:latin typeface="+mn-lt"/>
              </a:rPr>
              <a:t>Proje ile </a:t>
            </a:r>
            <a:r>
              <a:rPr lang="tr-TR" dirty="0">
                <a:solidFill>
                  <a:srgbClr val="000099"/>
                </a:solidFill>
              </a:rPr>
              <a:t>Şehit Önder Muratoğlu </a:t>
            </a:r>
            <a:r>
              <a:rPr lang="tr-TR" dirty="0" smtClean="0">
                <a:solidFill>
                  <a:srgbClr val="000099"/>
                </a:solidFill>
              </a:rPr>
              <a:t>İlkokulu bünyesindeki öğrenci öğretmen veliler ve diğer çalışanların eğitilerek demokratik vatandaşlık becerilerinin geliştirilmesi ve farkındalık seviyesinin güçlendirilmesi hedeflenmiştir.</a:t>
            </a:r>
          </a:p>
          <a:p>
            <a:pPr marL="285750" indent="-285750" algn="just">
              <a:spcAft>
                <a:spcPts val="600"/>
              </a:spcAft>
              <a:buFont typeface="Arial" pitchFamily="34" charset="0"/>
              <a:buChar char="•"/>
              <a:defRPr/>
            </a:pPr>
            <a:r>
              <a:rPr lang="tr-TR" dirty="0" smtClean="0">
                <a:solidFill>
                  <a:srgbClr val="000099"/>
                </a:solidFill>
              </a:rPr>
              <a:t>Proje kapsamında anket uygulamaları, veli ziyaretleri, eğitim seminerleri, bir konferans ve bir tiyatro gösterisi gerçekleştirilmiştir.</a:t>
            </a:r>
          </a:p>
          <a:p>
            <a:pPr marL="285750" indent="-285750" algn="just">
              <a:spcAft>
                <a:spcPts val="600"/>
              </a:spcAft>
              <a:buFont typeface="Arial" pitchFamily="34" charset="0"/>
              <a:buChar char="•"/>
              <a:defRPr/>
            </a:pPr>
            <a:r>
              <a:rPr lang="tr-TR" dirty="0" smtClean="0">
                <a:solidFill>
                  <a:srgbClr val="000099"/>
                </a:solidFill>
              </a:rPr>
              <a:t>Detaylı bilgi için: </a:t>
            </a:r>
            <a:r>
              <a:rPr lang="tr-TR" dirty="0" smtClean="0">
                <a:solidFill>
                  <a:srgbClr val="000099"/>
                </a:solidFill>
                <a:hlinkClick r:id="rId3"/>
              </a:rPr>
              <a:t>www.nitelikliinsan.com</a:t>
            </a:r>
            <a:endParaRPr lang="tr-TR" dirty="0" smtClean="0">
              <a:solidFill>
                <a:srgbClr val="000099"/>
              </a:solidFill>
            </a:endParaRPr>
          </a:p>
        </p:txBody>
      </p:sp>
      <p:sp>
        <p:nvSpPr>
          <p:cNvPr id="13" name="Metin kutusu 12"/>
          <p:cNvSpPr txBox="1"/>
          <p:nvPr/>
        </p:nvSpPr>
        <p:spPr>
          <a:xfrm>
            <a:off x="699496" y="5877272"/>
            <a:ext cx="3152424" cy="707886"/>
          </a:xfrm>
          <a:prstGeom prst="rect">
            <a:avLst/>
          </a:prstGeom>
          <a:noFill/>
        </p:spPr>
        <p:txBody>
          <a:bodyPr wrap="square">
            <a:spAutoFit/>
          </a:bodyPr>
          <a:lstStyle/>
          <a:p>
            <a:pPr>
              <a:defRPr/>
            </a:pPr>
            <a:r>
              <a:rPr lang="tr-TR" sz="2000" b="1" i="0" dirty="0">
                <a:solidFill>
                  <a:srgbClr val="000099"/>
                </a:solidFill>
              </a:rPr>
              <a:t>Hibe Tutarı:</a:t>
            </a:r>
            <a:r>
              <a:rPr lang="tr-TR" sz="2000" i="0" dirty="0">
                <a:solidFill>
                  <a:srgbClr val="000099"/>
                </a:solidFill>
              </a:rPr>
              <a:t> </a:t>
            </a:r>
            <a:r>
              <a:rPr lang="tr-TR" sz="2000" i="0" dirty="0" smtClean="0">
                <a:solidFill>
                  <a:srgbClr val="000099"/>
                </a:solidFill>
              </a:rPr>
              <a:t>13.055,00 </a:t>
            </a:r>
            <a:r>
              <a:rPr lang="tr-TR" sz="2000" i="0" dirty="0">
                <a:solidFill>
                  <a:srgbClr val="000099"/>
                </a:solidFill>
              </a:rPr>
              <a:t>Avro</a:t>
            </a:r>
          </a:p>
          <a:p>
            <a:pPr>
              <a:defRPr/>
            </a:pPr>
            <a:r>
              <a:rPr lang="tr-TR" sz="2000" b="1" i="0" dirty="0">
                <a:solidFill>
                  <a:srgbClr val="000099"/>
                </a:solidFill>
              </a:rPr>
              <a:t>Proje Süresi: </a:t>
            </a:r>
            <a:r>
              <a:rPr lang="tr-TR" sz="2000" i="0" dirty="0">
                <a:solidFill>
                  <a:srgbClr val="000099"/>
                </a:solidFill>
              </a:rPr>
              <a:t>12 Ay</a:t>
            </a:r>
          </a:p>
        </p:txBody>
      </p:sp>
      <p:pic>
        <p:nvPicPr>
          <p:cNvPr id="1026" name="Picture 2" descr="C:\Users\ugenc\Desktop\nitelikli ins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05" y="2656832"/>
            <a:ext cx="3387208" cy="310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909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Gençlik Programı</a:t>
            </a:r>
          </a:p>
        </p:txBody>
      </p:sp>
      <p:sp>
        <p:nvSpPr>
          <p:cNvPr id="10" name="Metin kutusu 9"/>
          <p:cNvSpPr txBox="1"/>
          <p:nvPr/>
        </p:nvSpPr>
        <p:spPr>
          <a:xfrm>
            <a:off x="-104435" y="1611069"/>
            <a:ext cx="9144000" cy="400110"/>
          </a:xfrm>
          <a:prstGeom prst="rect">
            <a:avLst/>
          </a:prstGeom>
          <a:noFill/>
        </p:spPr>
        <p:txBody>
          <a:bodyPr>
            <a:spAutoFit/>
          </a:bodyPr>
          <a:lstStyle/>
          <a:p>
            <a:pPr algn="ctr">
              <a:defRPr/>
            </a:pPr>
            <a:r>
              <a:rPr lang="tr-TR" sz="2000" b="1" dirty="0">
                <a:solidFill>
                  <a:schemeClr val="bg1"/>
                </a:solidFill>
                <a:latin typeface="+mn-lt"/>
              </a:rPr>
              <a:t>Proje Sahibi Kuruluş: </a:t>
            </a:r>
            <a:r>
              <a:rPr lang="tr-TR" sz="2000" b="1" dirty="0" smtClean="0">
                <a:solidFill>
                  <a:schemeClr val="bg1"/>
                </a:solidFill>
                <a:latin typeface="+mn-lt"/>
              </a:rPr>
              <a:t>Süleyman </a:t>
            </a:r>
            <a:r>
              <a:rPr lang="tr-TR" sz="2000" b="1" dirty="0">
                <a:solidFill>
                  <a:schemeClr val="bg1"/>
                </a:solidFill>
                <a:latin typeface="+mn-lt"/>
              </a:rPr>
              <a:t>Demirel Çok Programlı Lisesi-Onur Kurulu</a:t>
            </a:r>
          </a:p>
        </p:txBody>
      </p:sp>
      <p:sp>
        <p:nvSpPr>
          <p:cNvPr id="11" name="Metin kutusu 10"/>
          <p:cNvSpPr txBox="1"/>
          <p:nvPr/>
        </p:nvSpPr>
        <p:spPr>
          <a:xfrm>
            <a:off x="44353" y="2133982"/>
            <a:ext cx="8855075" cy="400110"/>
          </a:xfrm>
          <a:prstGeom prst="rect">
            <a:avLst/>
          </a:prstGeom>
          <a:noFill/>
        </p:spPr>
        <p:txBody>
          <a:bodyPr>
            <a:spAutoFit/>
          </a:bodyPr>
          <a:lstStyle/>
          <a:p>
            <a:pPr algn="ctr">
              <a:defRPr/>
            </a:pPr>
            <a:r>
              <a:rPr lang="tr-TR" sz="2000" b="1" dirty="0">
                <a:solidFill>
                  <a:schemeClr val="bg1"/>
                </a:solidFill>
                <a:latin typeface="+mn-lt"/>
              </a:rPr>
              <a:t>Medeniyetin Beşiğinden Tarihin Derinliklerine</a:t>
            </a:r>
          </a:p>
        </p:txBody>
      </p:sp>
      <p:sp>
        <p:nvSpPr>
          <p:cNvPr id="12" name="Dikdörtgen 11"/>
          <p:cNvSpPr/>
          <p:nvPr/>
        </p:nvSpPr>
        <p:spPr>
          <a:xfrm>
            <a:off x="3207091" y="3351965"/>
            <a:ext cx="5688012" cy="2030413"/>
          </a:xfrm>
          <a:prstGeom prst="rect">
            <a:avLst/>
          </a:prstGeom>
        </p:spPr>
        <p:txBody>
          <a:bodyPr>
            <a:spAutoFit/>
          </a:bodyPr>
          <a:lstStyle/>
          <a:p>
            <a:pPr marL="285750" indent="-285750" algn="just">
              <a:spcAft>
                <a:spcPts val="600"/>
              </a:spcAft>
              <a:buFont typeface="Arial" pitchFamily="34" charset="0"/>
              <a:buChar char="•"/>
              <a:defRPr/>
            </a:pPr>
            <a:r>
              <a:rPr lang="tr-TR" sz="1800" i="0" dirty="0">
                <a:solidFill>
                  <a:srgbClr val="000099"/>
                </a:solidFill>
                <a:latin typeface="+mn-lt"/>
              </a:rPr>
              <a:t>“Gençlerin kişisel ve sosyal gelişimlerine” katkıda bulunmak amacı ile 7 ay süreyle uygulanan proje kapsamında; Anadolu’nun tarihi, üzerinde yaşamış medeniyetlerin kültürü ve savaşları hakkında eğitsel faaliyetlerde bulunulmuş, bilgilendirme amaçlı tarihi ve kültürel geziler düzenlemiş ayrıca film ve piyes gösterimi gibi etkinlikler gerçekleştirilmiştir.</a:t>
            </a:r>
          </a:p>
        </p:txBody>
      </p:sp>
      <p:sp>
        <p:nvSpPr>
          <p:cNvPr id="13" name="Metin kutusu 12"/>
          <p:cNvSpPr txBox="1"/>
          <p:nvPr/>
        </p:nvSpPr>
        <p:spPr>
          <a:xfrm>
            <a:off x="198129" y="5761131"/>
            <a:ext cx="2941638" cy="369887"/>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a:solidFill>
                  <a:srgbClr val="000099"/>
                </a:solidFill>
              </a:rPr>
              <a:t>8.500 </a:t>
            </a:r>
            <a:r>
              <a:rPr lang="tr-TR" sz="1800" i="0" dirty="0">
                <a:solidFill>
                  <a:srgbClr val="000099"/>
                </a:solidFill>
                <a:latin typeface="+mn-lt"/>
              </a:rPr>
              <a:t>Avro</a:t>
            </a:r>
          </a:p>
        </p:txBody>
      </p:sp>
      <p:pic>
        <p:nvPicPr>
          <p:cNvPr id="14" name="Picture 2" descr="C:\Users\derya\Desktop\logolar\ok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29" y="3210677"/>
            <a:ext cx="2549525" cy="2312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1539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462469"/>
            <a:ext cx="6264696" cy="584775"/>
          </a:xfrm>
          <a:prstGeom prst="rect">
            <a:avLst/>
          </a:prstGeom>
          <a:noFill/>
        </p:spPr>
        <p:txBody>
          <a:bodyPr wrap="square" rtlCol="0">
            <a:spAutoFit/>
          </a:bodyPr>
          <a:lstStyle/>
          <a:p>
            <a:pPr algn="ctr"/>
            <a:r>
              <a:rPr lang="tr-TR" sz="3200" b="1" dirty="0">
                <a:solidFill>
                  <a:schemeClr val="tx2"/>
                </a:solidFill>
              </a:rPr>
              <a:t>Gençlik Programı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5" y="1518801"/>
            <a:ext cx="9144000" cy="441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497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9" name="9 Metin kutusu"/>
          <p:cNvSpPr txBox="1"/>
          <p:nvPr/>
        </p:nvSpPr>
        <p:spPr>
          <a:xfrm>
            <a:off x="1763688" y="462469"/>
            <a:ext cx="6264696" cy="1077218"/>
          </a:xfrm>
          <a:prstGeom prst="rect">
            <a:avLst/>
          </a:prstGeom>
          <a:noFill/>
        </p:spPr>
        <p:txBody>
          <a:bodyPr wrap="square" rtlCol="0">
            <a:spAutoFit/>
          </a:bodyPr>
          <a:lstStyle/>
          <a:p>
            <a:pPr algn="ctr"/>
            <a:r>
              <a:rPr lang="tr-TR" sz="3200" b="1" dirty="0" smtClean="0">
                <a:solidFill>
                  <a:schemeClr val="tx2"/>
                </a:solidFill>
              </a:rPr>
              <a:t>Gençlik Programı</a:t>
            </a:r>
          </a:p>
          <a:p>
            <a:pPr algn="ctr"/>
            <a:r>
              <a:rPr lang="tr-TR" sz="3200" b="1" dirty="0" smtClean="0">
                <a:solidFill>
                  <a:schemeClr val="tx2"/>
                </a:solidFill>
              </a:rPr>
              <a:t>Yapılandırılmış Diyalog Projesi</a:t>
            </a:r>
            <a:endParaRPr lang="tr-TR" sz="3200" b="1" dirty="0">
              <a:solidFill>
                <a:schemeClr val="tx2"/>
              </a:solidFill>
            </a:endParaRPr>
          </a:p>
        </p:txBody>
      </p:sp>
      <p:sp>
        <p:nvSpPr>
          <p:cNvPr id="10" name="Metin kutusu 9"/>
          <p:cNvSpPr txBox="1"/>
          <p:nvPr/>
        </p:nvSpPr>
        <p:spPr>
          <a:xfrm>
            <a:off x="-25015" y="1729208"/>
            <a:ext cx="9144000" cy="400110"/>
          </a:xfrm>
          <a:prstGeom prst="rect">
            <a:avLst/>
          </a:prstGeom>
          <a:noFill/>
        </p:spPr>
        <p:txBody>
          <a:bodyPr>
            <a:spAutoFit/>
          </a:bodyPr>
          <a:lstStyle/>
          <a:p>
            <a:pPr algn="ctr">
              <a:defRPr/>
            </a:pPr>
            <a:r>
              <a:rPr lang="tr-TR" sz="2000" b="1" dirty="0">
                <a:solidFill>
                  <a:schemeClr val="bg1"/>
                </a:solidFill>
                <a:latin typeface="+mn-lt"/>
              </a:rPr>
              <a:t>Proje Sahibi Kuruluş: </a:t>
            </a:r>
            <a:r>
              <a:rPr lang="tr-TR" sz="2000" b="1" dirty="0" smtClean="0">
                <a:solidFill>
                  <a:schemeClr val="bg1"/>
                </a:solidFill>
                <a:latin typeface="+mn-lt"/>
              </a:rPr>
              <a:t>İzmir Valiliği</a:t>
            </a:r>
            <a:endParaRPr lang="tr-TR" sz="2000" b="1" dirty="0">
              <a:solidFill>
                <a:schemeClr val="bg1"/>
              </a:solidFill>
              <a:latin typeface="+mn-lt"/>
            </a:endParaRPr>
          </a:p>
        </p:txBody>
      </p:sp>
      <p:sp>
        <p:nvSpPr>
          <p:cNvPr id="11" name="Metin kutusu 10"/>
          <p:cNvSpPr txBox="1"/>
          <p:nvPr/>
        </p:nvSpPr>
        <p:spPr>
          <a:xfrm>
            <a:off x="468497" y="2184374"/>
            <a:ext cx="8855075" cy="400110"/>
          </a:xfrm>
          <a:prstGeom prst="rect">
            <a:avLst/>
          </a:prstGeom>
          <a:noFill/>
        </p:spPr>
        <p:txBody>
          <a:bodyPr>
            <a:spAutoFit/>
          </a:bodyPr>
          <a:lstStyle/>
          <a:p>
            <a:pPr algn="ctr">
              <a:defRPr/>
            </a:pPr>
            <a:r>
              <a:rPr lang="tr-TR" sz="2000" b="1" dirty="0">
                <a:solidFill>
                  <a:schemeClr val="bg1"/>
                </a:solidFill>
              </a:rPr>
              <a:t>İşte Genç</a:t>
            </a:r>
          </a:p>
        </p:txBody>
      </p:sp>
      <p:sp>
        <p:nvSpPr>
          <p:cNvPr id="12" name="Dikdörtgen 11"/>
          <p:cNvSpPr/>
          <p:nvPr/>
        </p:nvSpPr>
        <p:spPr>
          <a:xfrm>
            <a:off x="3192682" y="2852936"/>
            <a:ext cx="5688012" cy="3416320"/>
          </a:xfrm>
          <a:prstGeom prst="rect">
            <a:avLst/>
          </a:prstGeom>
        </p:spPr>
        <p:txBody>
          <a:bodyPr>
            <a:spAutoFit/>
          </a:bodyPr>
          <a:lstStyle/>
          <a:p>
            <a:pPr marL="285750" indent="-285750" algn="just">
              <a:spcAft>
                <a:spcPts val="600"/>
              </a:spcAft>
              <a:buFont typeface="Arial" pitchFamily="34" charset="0"/>
              <a:buChar char="•"/>
              <a:defRPr/>
            </a:pPr>
            <a:r>
              <a:rPr lang="tr-TR" dirty="0" smtClean="0">
                <a:solidFill>
                  <a:srgbClr val="000099"/>
                </a:solidFill>
              </a:rPr>
              <a:t>Proje kapsamında İzmir </a:t>
            </a:r>
            <a:r>
              <a:rPr lang="tr-TR" dirty="0">
                <a:solidFill>
                  <a:srgbClr val="000099"/>
                </a:solidFill>
              </a:rPr>
              <a:t>genelinde var olan genç işsizliği sorununa dikkat çekmek amacıyla</a:t>
            </a:r>
            <a:r>
              <a:rPr lang="tr-TR" dirty="0" smtClean="0">
                <a:solidFill>
                  <a:srgbClr val="000099"/>
                </a:solidFill>
              </a:rPr>
              <a:t>, </a:t>
            </a:r>
            <a:r>
              <a:rPr lang="tr-TR" dirty="0">
                <a:solidFill>
                  <a:srgbClr val="000099"/>
                </a:solidFill>
              </a:rPr>
              <a:t>dezavantajlı durumdakiler öncelikli olmak üzere toplam 40 genç </a:t>
            </a:r>
            <a:r>
              <a:rPr lang="tr-TR" dirty="0" smtClean="0">
                <a:solidFill>
                  <a:srgbClr val="000099"/>
                </a:solidFill>
              </a:rPr>
              <a:t>katılımcı, </a:t>
            </a:r>
            <a:r>
              <a:rPr lang="tr-TR" dirty="0">
                <a:solidFill>
                  <a:srgbClr val="000099"/>
                </a:solidFill>
              </a:rPr>
              <a:t>istihdamdan sorumlu kamu otoritelerinin temsilcileri ve gençlik uzmanları ile bir araya gelerek, iş gücü piyasasına ulaşmada daha kapsamlı ve eşit imkanların nasıl sağlanabileceğini tartışacaklar ve Sürdürülebilir Genç İstihdamı Politika </a:t>
            </a:r>
            <a:r>
              <a:rPr lang="tr-TR" dirty="0" err="1">
                <a:solidFill>
                  <a:srgbClr val="000099"/>
                </a:solidFill>
              </a:rPr>
              <a:t>Metni’nin</a:t>
            </a:r>
            <a:r>
              <a:rPr lang="tr-TR" dirty="0">
                <a:solidFill>
                  <a:srgbClr val="000099"/>
                </a:solidFill>
              </a:rPr>
              <a:t> hazırlanmasına görüş ve önerileri ile katkıda bulunacaklardır.</a:t>
            </a:r>
            <a:endParaRPr lang="tr-TR" i="0" dirty="0">
              <a:solidFill>
                <a:srgbClr val="000099"/>
              </a:solidFill>
            </a:endParaRPr>
          </a:p>
        </p:txBody>
      </p:sp>
      <p:sp>
        <p:nvSpPr>
          <p:cNvPr id="13" name="Metin kutusu 12"/>
          <p:cNvSpPr txBox="1"/>
          <p:nvPr/>
        </p:nvSpPr>
        <p:spPr>
          <a:xfrm>
            <a:off x="468497" y="4982095"/>
            <a:ext cx="2941638" cy="369887"/>
          </a:xfrm>
          <a:prstGeom prst="rect">
            <a:avLst/>
          </a:prstGeom>
          <a:noFill/>
        </p:spPr>
        <p:txBody>
          <a:bodyPr>
            <a:spAutoFit/>
          </a:bodyPr>
          <a:lstStyle/>
          <a:p>
            <a:pPr>
              <a:defRPr/>
            </a:pPr>
            <a:r>
              <a:rPr lang="tr-TR" sz="1800" b="1" i="0" dirty="0">
                <a:solidFill>
                  <a:srgbClr val="000099"/>
                </a:solidFill>
                <a:latin typeface="+mn-lt"/>
              </a:rPr>
              <a:t>Hibe Tutarı:</a:t>
            </a:r>
            <a:r>
              <a:rPr lang="tr-TR" sz="1800" i="0" dirty="0">
                <a:solidFill>
                  <a:srgbClr val="000099"/>
                </a:solidFill>
                <a:latin typeface="+mn-lt"/>
              </a:rPr>
              <a:t> </a:t>
            </a:r>
            <a:r>
              <a:rPr lang="tr-TR" sz="1800" i="0" dirty="0" smtClean="0">
                <a:solidFill>
                  <a:srgbClr val="000099"/>
                </a:solidFill>
                <a:latin typeface="+mn-lt"/>
              </a:rPr>
              <a:t>14</a:t>
            </a:r>
            <a:r>
              <a:rPr lang="tr-TR" sz="1800" i="0" dirty="0" smtClean="0">
                <a:solidFill>
                  <a:srgbClr val="000099"/>
                </a:solidFill>
              </a:rPr>
              <a:t>.636 </a:t>
            </a:r>
            <a:r>
              <a:rPr lang="tr-TR" sz="1800" i="0" dirty="0">
                <a:solidFill>
                  <a:srgbClr val="000099"/>
                </a:solidFill>
                <a:latin typeface="+mn-lt"/>
              </a:rPr>
              <a:t>Avro</a:t>
            </a:r>
          </a:p>
        </p:txBody>
      </p:sp>
      <p:sp>
        <p:nvSpPr>
          <p:cNvPr id="15" name="Metin kutusu 14"/>
          <p:cNvSpPr txBox="1"/>
          <p:nvPr/>
        </p:nvSpPr>
        <p:spPr>
          <a:xfrm>
            <a:off x="454586" y="6211669"/>
            <a:ext cx="8550868" cy="646331"/>
          </a:xfrm>
          <a:prstGeom prst="rect">
            <a:avLst/>
          </a:prstGeom>
          <a:noFill/>
        </p:spPr>
        <p:txBody>
          <a:bodyPr wrap="square">
            <a:spAutoFit/>
          </a:bodyPr>
          <a:lstStyle/>
          <a:p>
            <a:pPr>
              <a:defRPr/>
            </a:pPr>
            <a:r>
              <a:rPr lang="tr-TR" sz="1800" b="1" i="0" dirty="0">
                <a:solidFill>
                  <a:srgbClr val="000099"/>
                </a:solidFill>
                <a:latin typeface="+mj-lt"/>
              </a:rPr>
              <a:t>Proje ortakları </a:t>
            </a:r>
            <a:r>
              <a:rPr lang="tr-TR" b="1" dirty="0">
                <a:solidFill>
                  <a:srgbClr val="000099"/>
                </a:solidFill>
                <a:latin typeface="+mj-lt"/>
              </a:rPr>
              <a:t>: </a:t>
            </a:r>
            <a:r>
              <a:rPr lang="tr-TR" dirty="0" smtClean="0">
                <a:solidFill>
                  <a:srgbClr val="000099"/>
                </a:solidFill>
                <a:latin typeface="+mj-lt"/>
              </a:rPr>
              <a:t>İŞKUR </a:t>
            </a:r>
            <a:r>
              <a:rPr lang="tr-TR" dirty="0">
                <a:solidFill>
                  <a:srgbClr val="000099"/>
                </a:solidFill>
                <a:latin typeface="+mj-lt"/>
              </a:rPr>
              <a:t>Konak Hizmet </a:t>
            </a:r>
            <a:r>
              <a:rPr lang="tr-TR" dirty="0" smtClean="0">
                <a:solidFill>
                  <a:srgbClr val="000099"/>
                </a:solidFill>
                <a:latin typeface="+mj-lt"/>
              </a:rPr>
              <a:t>Merkezi, İzmir </a:t>
            </a:r>
            <a:r>
              <a:rPr lang="tr-TR" dirty="0">
                <a:solidFill>
                  <a:srgbClr val="000099"/>
                </a:solidFill>
                <a:latin typeface="+mj-lt"/>
              </a:rPr>
              <a:t>Esnaf ve Sanatkârlar Odaları </a:t>
            </a:r>
            <a:r>
              <a:rPr lang="tr-TR" dirty="0" smtClean="0">
                <a:solidFill>
                  <a:srgbClr val="000099"/>
                </a:solidFill>
                <a:latin typeface="+mj-lt"/>
              </a:rPr>
              <a:t>Birliği, </a:t>
            </a:r>
            <a:r>
              <a:rPr lang="tr-TR" dirty="0">
                <a:solidFill>
                  <a:srgbClr val="000099"/>
                </a:solidFill>
                <a:latin typeface="+mj-lt"/>
              </a:rPr>
              <a:t>İzmir Büyükşehir </a:t>
            </a:r>
            <a:r>
              <a:rPr lang="tr-TR" dirty="0" smtClean="0">
                <a:solidFill>
                  <a:srgbClr val="000099"/>
                </a:solidFill>
                <a:latin typeface="+mj-lt"/>
              </a:rPr>
              <a:t>Belediyesi, Genç </a:t>
            </a:r>
            <a:r>
              <a:rPr lang="tr-TR" dirty="0">
                <a:solidFill>
                  <a:srgbClr val="000099"/>
                </a:solidFill>
                <a:latin typeface="+mj-lt"/>
              </a:rPr>
              <a:t>İşi Kooperatif</a:t>
            </a:r>
            <a:endParaRPr lang="tr-TR" sz="1800" i="0" dirty="0">
              <a:solidFill>
                <a:srgbClr val="000099"/>
              </a:solidFill>
              <a:latin typeface="+mj-lt"/>
            </a:endParaRPr>
          </a:p>
        </p:txBody>
      </p:sp>
      <p:pic>
        <p:nvPicPr>
          <p:cNvPr id="1026" name="Picture 2" descr="C:\Users\ugenc\Desktop\57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6" y="2852936"/>
            <a:ext cx="3281350" cy="1837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27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4220"/>
            <a:ext cx="7509425" cy="739210"/>
          </a:xfrm>
        </p:spPr>
        <p:txBody>
          <a:bodyPr>
            <a:normAutofit fontScale="90000"/>
          </a:bodyPr>
          <a:lstStyle/>
          <a:p>
            <a:r>
              <a:rPr lang="tr-TR" b="1" dirty="0" smtClean="0">
                <a:solidFill>
                  <a:schemeClr val="accent3"/>
                </a:solidFill>
                <a:latin typeface="Calibri" panose="020F0502020204030204" pitchFamily="34" charset="0"/>
                <a:cs typeface="Calibri" panose="020F0502020204030204" pitchFamily="34" charset="0"/>
              </a:rPr>
              <a:t>YEREL PROJELER ( PLANLANAN )</a:t>
            </a:r>
            <a:endParaRPr lang="tr-TR" b="1" dirty="0">
              <a:solidFill>
                <a:schemeClr val="accent3"/>
              </a:solidFill>
              <a:latin typeface="Calibri" panose="020F0502020204030204" pitchFamily="34" charset="0"/>
              <a:cs typeface="Calibri" panose="020F0502020204030204" pitchFamily="34" charset="0"/>
            </a:endParaRPr>
          </a:p>
        </p:txBody>
      </p:sp>
      <p:sp>
        <p:nvSpPr>
          <p:cNvPr id="5" name="İçerik Yer Tutucusu 4"/>
          <p:cNvSpPr>
            <a:spLocks noGrp="1"/>
          </p:cNvSpPr>
          <p:nvPr>
            <p:ph sz="quarter" idx="1"/>
          </p:nvPr>
        </p:nvSpPr>
        <p:spPr>
          <a:xfrm>
            <a:off x="107504" y="692696"/>
            <a:ext cx="9036496" cy="5400600"/>
          </a:xfrm>
        </p:spPr>
        <p:txBody>
          <a:bodyPr>
            <a:noAutofit/>
          </a:bodyPr>
          <a:lstStyle/>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TOYOTA Proje Yarışması </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MARKA kapsamında proje çalışmaları,</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Özel eğitim ile ilgili istihdam projeleri,</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Köy okulları için Eğitim Projeleri</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Hobi Atölyeleri Projesi ( HAP )</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 Okulumda tarih var ‘’ – Müze çalışması,</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Kod yazıyorum</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Matematik Müzesi Çalışması</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Bilimsel makale yazma etkinliği</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‘’Şarkılar Seni Söyler ‘’ Ses Yarışması 2</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Fikirde Engel Yok Projesi </a:t>
            </a:r>
          </a:p>
          <a:p>
            <a:pPr>
              <a:buFont typeface="Arial" charset="0"/>
              <a:buChar char="•"/>
            </a:pPr>
            <a:r>
              <a:rPr lang="tr-TR" dirty="0" smtClean="0">
                <a:solidFill>
                  <a:schemeClr val="bg2">
                    <a:lumMod val="10000"/>
                  </a:schemeClr>
                </a:solidFill>
                <a:latin typeface="Calibri" panose="020F0502020204030204" pitchFamily="34" charset="0"/>
                <a:cs typeface="Calibri" panose="020F0502020204030204" pitchFamily="34" charset="0"/>
              </a:rPr>
              <a:t>Eğitimde Motivasyon ve Katılımcılığı Artırma Projesi</a:t>
            </a:r>
            <a:endParaRPr lang="tr-TR"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644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ullanıcı\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67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47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53" y="2154225"/>
            <a:ext cx="3289008" cy="3289008"/>
          </a:xfrm>
          <a:prstGeom prst="rect">
            <a:avLst/>
          </a:prstGeom>
          <a:ln>
            <a:noFill/>
          </a:ln>
          <a:effectLst>
            <a:softEdge rad="112500"/>
          </a:effectLst>
        </p:spPr>
      </p:pic>
      <p:sp>
        <p:nvSpPr>
          <p:cNvPr id="13" name="Metin kutusu 12"/>
          <p:cNvSpPr txBox="1"/>
          <p:nvPr/>
        </p:nvSpPr>
        <p:spPr>
          <a:xfrm>
            <a:off x="2618331" y="5954960"/>
            <a:ext cx="4535488" cy="707886"/>
          </a:xfrm>
          <a:prstGeom prst="rect">
            <a:avLst/>
          </a:prstGeom>
          <a:noFill/>
        </p:spPr>
        <p:txBody>
          <a:bodyPr>
            <a:spAutoFit/>
          </a:bodyPr>
          <a:lstStyle/>
          <a:p>
            <a:pPr algn="ctr">
              <a:defRPr/>
            </a:pPr>
            <a:r>
              <a:rPr lang="tr-TR" sz="4000" b="1" dirty="0" smtClean="0">
                <a:solidFill>
                  <a:srgbClr val="C00000"/>
                </a:solidFill>
                <a:latin typeface="+mj-lt"/>
              </a:rPr>
              <a:t>Teşekkür </a:t>
            </a:r>
            <a:r>
              <a:rPr lang="tr-TR" sz="4000" b="1" dirty="0">
                <a:solidFill>
                  <a:srgbClr val="C00000"/>
                </a:solidFill>
                <a:latin typeface="+mj-lt"/>
              </a:rPr>
              <a:t>ederiz.</a:t>
            </a:r>
            <a:endParaRPr lang="tr-TR" b="1" dirty="0">
              <a:solidFill>
                <a:srgbClr val="C00000"/>
              </a:solidFill>
              <a:latin typeface="+mj-lt"/>
            </a:endParaRPr>
          </a:p>
        </p:txBody>
      </p:sp>
      <p:sp>
        <p:nvSpPr>
          <p:cNvPr id="15" name="Dikdörtgen 6"/>
          <p:cNvSpPr txBox="1">
            <a:spLocks noChangeArrowheads="1"/>
          </p:cNvSpPr>
          <p:nvPr/>
        </p:nvSpPr>
        <p:spPr bwMode="auto">
          <a:xfrm>
            <a:off x="2618331" y="332656"/>
            <a:ext cx="651621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246888">
            <a:spAutoFit/>
          </a:bodyPr>
          <a:lstStyle>
            <a:lvl1pPr marL="0" indent="0" algn="r" rtl="0" eaLnBrk="1" latinLnBrk="0" hangingPunct="1">
              <a:spcBef>
                <a:spcPct val="20000"/>
              </a:spcBef>
              <a:buClr>
                <a:schemeClr val="accent1"/>
              </a:buClr>
              <a:buSzPct val="70000"/>
              <a:buFont typeface="Wingdings 2"/>
              <a:buChar char="•"/>
              <a:defRPr kumimoji="0" sz="3200" kern="1200">
                <a:solidFill>
                  <a:schemeClr val="tx1"/>
                </a:solidFill>
                <a:effectLst/>
                <a:latin typeface="Arial" panose="020B0604020202020204" pitchFamily="34" charset="0"/>
                <a:ea typeface="+mn-ea"/>
                <a:cs typeface="Arial" panose="020B0604020202020204" pitchFamily="34" charset="0"/>
              </a:defRPr>
            </a:lvl1pPr>
            <a:lvl2pPr marL="742950" indent="-285750" algn="ctr" rtl="0" eaLnBrk="1" latinLnBrk="0" hangingPunct="1">
              <a:spcBef>
                <a:spcPct val="20000"/>
              </a:spcBef>
              <a:buClr>
                <a:schemeClr val="accent2"/>
              </a:buClr>
              <a:buSzPct val="90000"/>
              <a:buFontTx/>
              <a:buChar char="–"/>
              <a:defRPr kumimoji="0" sz="2800" kern="1200">
                <a:solidFill>
                  <a:schemeClr val="tx1"/>
                </a:solidFill>
                <a:latin typeface="Arial" panose="020B0604020202020204" pitchFamily="34" charset="0"/>
                <a:ea typeface="+mn-ea"/>
                <a:cs typeface="Arial" panose="020B0604020202020204" pitchFamily="34" charset="0"/>
              </a:defRPr>
            </a:lvl2pPr>
            <a:lvl3pPr marL="1143000" indent="-228600" algn="ctr" rtl="0" eaLnBrk="1" latinLnBrk="0" hangingPunct="1">
              <a:spcBef>
                <a:spcPct val="20000"/>
              </a:spcBef>
              <a:buClr>
                <a:schemeClr val="accent3"/>
              </a:buClr>
              <a:buSzPct val="100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3pPr>
            <a:lvl4pPr marL="1600200" indent="-228600" algn="ctr" rtl="0" eaLnBrk="1" latinLnBrk="0" hangingPunct="1">
              <a:spcBef>
                <a:spcPct val="20000"/>
              </a:spcBef>
              <a:buClr>
                <a:schemeClr val="accent3"/>
              </a:buClr>
              <a:buSzPct val="10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2057400" indent="-228600" algn="ctr" rtl="0" eaLnBrk="1" latinLnBrk="0" hangingPunct="1">
              <a:spcBef>
                <a:spcPct val="20000"/>
              </a:spcBef>
              <a:buClr>
                <a:schemeClr val="accent3"/>
              </a:buClr>
              <a:buSzPct val="10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2514600" indent="-228600" algn="ctr" rtl="0" eaLnBrk="0" fontAlgn="base" latinLnBrk="0" hangingPunct="0">
              <a:spcBef>
                <a:spcPct val="20000"/>
              </a:spcBef>
              <a:spcAft>
                <a:spcPct val="0"/>
              </a:spcAft>
              <a:buClr>
                <a:schemeClr val="accent4"/>
              </a:buClr>
              <a:buFont typeface="Wingdings 2"/>
              <a:buChar char="»"/>
              <a:defRPr kumimoji="0" sz="2000" kern="1200" baseline="0">
                <a:solidFill>
                  <a:schemeClr val="tx1"/>
                </a:solidFill>
                <a:latin typeface="Arial" panose="020B0604020202020204" pitchFamily="34" charset="0"/>
                <a:ea typeface="+mn-ea"/>
                <a:cs typeface="Arial" panose="020B0604020202020204" pitchFamily="34" charset="0"/>
              </a:defRPr>
            </a:lvl6pPr>
            <a:lvl7pPr marL="2971800" indent="-228600" algn="ctr" rtl="0" eaLnBrk="0" fontAlgn="base" latinLnBrk="0" hangingPunct="0">
              <a:spcBef>
                <a:spcPct val="20000"/>
              </a:spcBef>
              <a:spcAft>
                <a:spcPct val="0"/>
              </a:spcAft>
              <a:buClr>
                <a:schemeClr val="accent4"/>
              </a:buClr>
              <a:buFont typeface="Wingdings 2"/>
              <a:buChar char="»"/>
              <a:defRPr kumimoji="0" sz="2000" kern="1200" baseline="0">
                <a:solidFill>
                  <a:schemeClr val="tx1"/>
                </a:solidFill>
                <a:latin typeface="Arial" panose="020B0604020202020204" pitchFamily="34" charset="0"/>
                <a:ea typeface="+mn-ea"/>
                <a:cs typeface="Arial" panose="020B0604020202020204" pitchFamily="34" charset="0"/>
              </a:defRPr>
            </a:lvl7pPr>
            <a:lvl8pPr marL="3429000" indent="-228600" algn="ctr" rtl="0" eaLnBrk="0" fontAlgn="base" latinLnBrk="0" hangingPunct="0">
              <a:spcBef>
                <a:spcPct val="20000"/>
              </a:spcBef>
              <a:spcAft>
                <a:spcPct val="0"/>
              </a:spcAft>
              <a:buClr>
                <a:schemeClr val="accent4"/>
              </a:buClr>
              <a:buFont typeface="Wingdings 2"/>
              <a:buChar char="»"/>
              <a:defRPr kumimoji="0" sz="2000" kern="1200" baseline="0">
                <a:solidFill>
                  <a:schemeClr val="tx1"/>
                </a:solidFill>
                <a:latin typeface="Arial" panose="020B0604020202020204" pitchFamily="34" charset="0"/>
                <a:ea typeface="+mn-ea"/>
                <a:cs typeface="Arial" panose="020B0604020202020204" pitchFamily="34" charset="0"/>
              </a:defRPr>
            </a:lvl8pPr>
            <a:lvl9pPr marL="3886200" indent="-228600" algn="ctr" rtl="0" eaLnBrk="0" fontAlgn="base" latinLnBrk="0" hangingPunct="0">
              <a:spcBef>
                <a:spcPct val="20000"/>
              </a:spcBef>
              <a:spcAft>
                <a:spcPct val="0"/>
              </a:spcAft>
              <a:buClr>
                <a:schemeClr val="accent4"/>
              </a:buClr>
              <a:buFont typeface="Wingdings 2"/>
              <a:buChar char="»"/>
              <a:defRPr kumimoji="0" sz="2000" kern="1200" baseline="0">
                <a:solidFill>
                  <a:schemeClr val="tx1"/>
                </a:solidFill>
                <a:latin typeface="Arial" panose="020B0604020202020204" pitchFamily="34" charset="0"/>
                <a:ea typeface="+mn-ea"/>
                <a:cs typeface="Arial" panose="020B0604020202020204" pitchFamily="34" charset="0"/>
              </a:defRPr>
            </a:lvl9pPr>
            <a:extLst/>
          </a:lstStyle>
          <a:p>
            <a:pPr>
              <a:spcBef>
                <a:spcPct val="0"/>
              </a:spcBef>
              <a:buFontTx/>
              <a:buNone/>
            </a:pPr>
            <a:r>
              <a:rPr lang="tr-TR" sz="2400" dirty="0" smtClean="0">
                <a:solidFill>
                  <a:srgbClr val="660033"/>
                </a:solidFill>
                <a:latin typeface="Adobe Caslon Pro" pitchFamily="18" charset="-94"/>
              </a:rPr>
              <a:t>Sakarya İl Milli Eğitim Müdürlüğü Ar-Ge Birimi</a:t>
            </a:r>
          </a:p>
          <a:p>
            <a:pPr>
              <a:spcBef>
                <a:spcPct val="0"/>
              </a:spcBef>
              <a:buFontTx/>
              <a:buNone/>
            </a:pPr>
            <a:r>
              <a:rPr lang="tr-TR" sz="2400" dirty="0" smtClean="0">
                <a:solidFill>
                  <a:srgbClr val="660033"/>
                </a:solidFill>
                <a:latin typeface="Adobe Caslon Pro" pitchFamily="18" charset="-94"/>
              </a:rPr>
              <a:t>Camili </a:t>
            </a:r>
            <a:r>
              <a:rPr lang="tr-TR" sz="2400" dirty="0" err="1" smtClean="0">
                <a:solidFill>
                  <a:srgbClr val="660033"/>
                </a:solidFill>
                <a:latin typeface="Adobe Caslon Pro" pitchFamily="18" charset="-94"/>
              </a:rPr>
              <a:t>mah.</a:t>
            </a:r>
            <a:r>
              <a:rPr lang="tr-TR" sz="2400" dirty="0" smtClean="0">
                <a:solidFill>
                  <a:srgbClr val="660033"/>
                </a:solidFill>
                <a:latin typeface="Adobe Caslon Pro" pitchFamily="18" charset="-94"/>
              </a:rPr>
              <a:t> Resmi Daireler Kampüsü B Blok </a:t>
            </a:r>
          </a:p>
          <a:p>
            <a:pPr>
              <a:spcBef>
                <a:spcPct val="0"/>
              </a:spcBef>
              <a:buFontTx/>
              <a:buNone/>
            </a:pPr>
            <a:r>
              <a:rPr lang="tr-TR" sz="2400" dirty="0" smtClean="0">
                <a:solidFill>
                  <a:srgbClr val="660033"/>
                </a:solidFill>
                <a:latin typeface="Adobe Caslon Pro" pitchFamily="18" charset="-94"/>
              </a:rPr>
              <a:t>Adapazarı / SAKARYA</a:t>
            </a:r>
          </a:p>
          <a:p>
            <a:pPr>
              <a:spcBef>
                <a:spcPct val="0"/>
              </a:spcBef>
              <a:buFontTx/>
              <a:buNone/>
            </a:pPr>
            <a:endParaRPr lang="tr-TR" sz="2400" dirty="0" smtClean="0">
              <a:solidFill>
                <a:srgbClr val="660033"/>
              </a:solidFill>
              <a:latin typeface="Adobe Caslon Pro" pitchFamily="18" charset="-94"/>
            </a:endParaRPr>
          </a:p>
          <a:p>
            <a:pPr>
              <a:spcBef>
                <a:spcPct val="0"/>
              </a:spcBef>
              <a:buFontTx/>
              <a:buNone/>
            </a:pPr>
            <a:r>
              <a:rPr lang="tr-TR" sz="2400" b="1" dirty="0" smtClean="0">
                <a:solidFill>
                  <a:srgbClr val="660033"/>
                </a:solidFill>
                <a:latin typeface="Adobe Caslon Pro" pitchFamily="18" charset="-94"/>
              </a:rPr>
              <a:t>Web	     </a:t>
            </a:r>
            <a:r>
              <a:rPr lang="tr-TR" sz="2400" b="1" dirty="0" smtClean="0">
                <a:solidFill>
                  <a:srgbClr val="660033"/>
                </a:solidFill>
                <a:latin typeface="Adobe Caslon Pro" pitchFamily="18" charset="-94"/>
              </a:rPr>
              <a:t>: </a:t>
            </a:r>
            <a:r>
              <a:rPr lang="tr-TR" sz="2400" b="1" dirty="0" smtClean="0">
                <a:solidFill>
                  <a:srgbClr val="660033"/>
                </a:solidFill>
                <a:latin typeface="Adobe Caslon Pro" pitchFamily="18" charset="-94"/>
              </a:rPr>
              <a:t>sakarya.meb.gov.tr</a:t>
            </a:r>
          </a:p>
          <a:p>
            <a:pPr>
              <a:spcBef>
                <a:spcPct val="0"/>
              </a:spcBef>
              <a:buFontTx/>
              <a:buNone/>
            </a:pPr>
            <a:r>
              <a:rPr lang="tr-TR" sz="2400" b="1" dirty="0" smtClean="0">
                <a:solidFill>
                  <a:srgbClr val="660033"/>
                </a:solidFill>
                <a:latin typeface="Adobe Caslon Pro" pitchFamily="18" charset="-94"/>
              </a:rPr>
              <a:t>		       sakaryaarge.meb.gov.tr</a:t>
            </a:r>
          </a:p>
          <a:p>
            <a:pPr>
              <a:spcBef>
                <a:spcPct val="0"/>
              </a:spcBef>
              <a:buFontTx/>
              <a:buNone/>
            </a:pPr>
            <a:endParaRPr lang="tr-TR" sz="2400" b="1" dirty="0" smtClean="0">
              <a:solidFill>
                <a:srgbClr val="660033"/>
              </a:solidFill>
              <a:latin typeface="Adobe Caslon Pro" pitchFamily="18" charset="-94"/>
            </a:endParaRPr>
          </a:p>
          <a:p>
            <a:pPr>
              <a:spcBef>
                <a:spcPct val="0"/>
              </a:spcBef>
              <a:buFontTx/>
              <a:buNone/>
            </a:pPr>
            <a:endParaRPr lang="tr-TR" sz="2400" b="1" dirty="0" smtClean="0">
              <a:solidFill>
                <a:srgbClr val="660033"/>
              </a:solidFill>
              <a:latin typeface="Adobe Caslon Pro" pitchFamily="18" charset="-94"/>
            </a:endParaRPr>
          </a:p>
          <a:p>
            <a:pPr>
              <a:spcBef>
                <a:spcPct val="0"/>
              </a:spcBef>
              <a:buFontTx/>
              <a:buNone/>
            </a:pPr>
            <a:r>
              <a:rPr lang="tr-TR" sz="2400" b="1" dirty="0" smtClean="0">
                <a:solidFill>
                  <a:srgbClr val="660033"/>
                </a:solidFill>
                <a:latin typeface="Adobe Caslon Pro" pitchFamily="18" charset="-94"/>
              </a:rPr>
              <a:t>E-Posta   </a:t>
            </a:r>
            <a:r>
              <a:rPr lang="tr-TR" sz="2400" b="1" dirty="0" smtClean="0">
                <a:solidFill>
                  <a:srgbClr val="660033"/>
                </a:solidFill>
                <a:latin typeface="Adobe Caslon Pro" pitchFamily="18" charset="-94"/>
              </a:rPr>
              <a:t>: projelerekibi54@meb.gov.tr</a:t>
            </a:r>
          </a:p>
          <a:p>
            <a:pPr>
              <a:spcBef>
                <a:spcPct val="0"/>
              </a:spcBef>
              <a:buFontTx/>
              <a:buNone/>
            </a:pPr>
            <a:r>
              <a:rPr lang="tr-TR" sz="2400" b="1" dirty="0" smtClean="0">
                <a:solidFill>
                  <a:srgbClr val="660033"/>
                </a:solidFill>
                <a:latin typeface="Adobe Caslon Pro" pitchFamily="18" charset="-94"/>
              </a:rPr>
              <a:t>	  	       projelerekibi54@gmail.com </a:t>
            </a:r>
          </a:p>
          <a:p>
            <a:pPr>
              <a:spcBef>
                <a:spcPct val="0"/>
              </a:spcBef>
              <a:buFontTx/>
              <a:buNone/>
            </a:pPr>
            <a:r>
              <a:rPr lang="tr-TR" sz="2400" b="1" dirty="0" smtClean="0">
                <a:solidFill>
                  <a:srgbClr val="660033"/>
                </a:solidFill>
                <a:latin typeface="Adobe Caslon Pro" pitchFamily="18" charset="-94"/>
              </a:rPr>
              <a:t>	Tel     : 0.264.2513614 – 1219-1245-1246</a:t>
            </a:r>
          </a:p>
          <a:p>
            <a:pPr>
              <a:spcBef>
                <a:spcPct val="0"/>
              </a:spcBef>
              <a:buFontTx/>
              <a:buNone/>
            </a:pPr>
            <a:endParaRPr lang="tr-TR" sz="2400" dirty="0" smtClean="0">
              <a:solidFill>
                <a:srgbClr val="660033"/>
              </a:solidFill>
              <a:latin typeface="Adobe Caslon Pro" pitchFamily="18" charset="-94"/>
            </a:endParaRPr>
          </a:p>
          <a:p>
            <a:pPr>
              <a:spcBef>
                <a:spcPct val="0"/>
              </a:spcBef>
              <a:buFontTx/>
              <a:buNone/>
            </a:pPr>
            <a:r>
              <a:rPr lang="tr-TR" sz="2400" b="1" dirty="0" smtClean="0">
                <a:solidFill>
                  <a:schemeClr val="bg1"/>
                </a:solidFill>
                <a:latin typeface="Adobe Caslon Pro" pitchFamily="18" charset="-94"/>
              </a:rPr>
              <a:t>Şafak ÇAM 		   : 0534 290 96 04</a:t>
            </a:r>
          </a:p>
          <a:p>
            <a:pPr>
              <a:spcBef>
                <a:spcPct val="0"/>
              </a:spcBef>
              <a:buFontTx/>
              <a:buNone/>
            </a:pPr>
            <a:r>
              <a:rPr lang="tr-TR" sz="2400" b="1" dirty="0" smtClean="0">
                <a:solidFill>
                  <a:schemeClr val="bg1"/>
                </a:solidFill>
                <a:latin typeface="Adobe Caslon Pro" pitchFamily="18" charset="-94"/>
              </a:rPr>
              <a:t>Çağatay ÖZKAN 	   : 0505 728 69 10</a:t>
            </a:r>
          </a:p>
          <a:p>
            <a:pPr>
              <a:spcBef>
                <a:spcPct val="0"/>
              </a:spcBef>
              <a:buFontTx/>
              <a:buNone/>
            </a:pPr>
            <a:r>
              <a:rPr lang="tr-TR" sz="2400" b="1" dirty="0" smtClean="0">
                <a:solidFill>
                  <a:schemeClr val="bg1"/>
                </a:solidFill>
                <a:latin typeface="Adobe Caslon Pro" pitchFamily="18" charset="-94"/>
              </a:rPr>
              <a:t>Seher YUMRUTEPE  : 0533 326 87 85</a:t>
            </a:r>
            <a:endParaRPr lang="tr-TR" sz="2400" b="1" dirty="0">
              <a:solidFill>
                <a:schemeClr val="bg1"/>
              </a:solidFill>
              <a:latin typeface="Adobe Caslon Pro" pitchFamily="18" charset="-94"/>
            </a:endParaRPr>
          </a:p>
        </p:txBody>
      </p:sp>
    </p:spTree>
    <p:extLst>
      <p:ext uri="{BB962C8B-B14F-4D97-AF65-F5344CB8AC3E}">
        <p14:creationId xmlns:p14="http://schemas.microsoft.com/office/powerpoint/2010/main" val="3234583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525" y="836712"/>
            <a:ext cx="8229600" cy="1000708"/>
          </a:xfrm>
        </p:spPr>
        <p:txBody>
          <a:bodyPr>
            <a:normAutofit fontScale="90000"/>
          </a:bodyPr>
          <a:lstStyle/>
          <a:p>
            <a:r>
              <a:rPr lang="tr-TR" sz="3600" dirty="0">
                <a:solidFill>
                  <a:schemeClr val="tx1"/>
                </a:solidFill>
                <a:effectLst>
                  <a:outerShdw blurRad="38100" dist="38100" dir="2700000" algn="tl">
                    <a:srgbClr val="000000">
                      <a:alpha val="43137"/>
                    </a:srgbClr>
                  </a:outerShdw>
                </a:effectLst>
              </a:rPr>
              <a:t>Proje Fikri ve Proje arasındaki FARK!!</a:t>
            </a:r>
            <a:r>
              <a:rPr lang="tr-TR" b="1" dirty="0">
                <a:solidFill>
                  <a:srgbClr val="FFFF00"/>
                </a:solidFill>
                <a:effectLst>
                  <a:outerShdw blurRad="38100" dist="38100" dir="2700000" algn="tl">
                    <a:srgbClr val="000000">
                      <a:alpha val="43137"/>
                    </a:srgbClr>
                  </a:outerShdw>
                </a:effectLst>
              </a:rPr>
              <a:t/>
            </a:r>
            <a:br>
              <a:rPr lang="tr-TR" b="1" dirty="0">
                <a:solidFill>
                  <a:srgbClr val="FFFF00"/>
                </a:solidFill>
                <a:effectLst>
                  <a:outerShdw blurRad="38100" dist="38100" dir="2700000" algn="tl">
                    <a:srgbClr val="000000">
                      <a:alpha val="43137"/>
                    </a:srgbClr>
                  </a:outerShdw>
                </a:effectLst>
              </a:rPr>
            </a:br>
            <a:r>
              <a:rPr lang="tr-TR" sz="2800" b="1" dirty="0">
                <a:solidFill>
                  <a:schemeClr val="accent3"/>
                </a:solidFill>
              </a:rPr>
              <a:t>Peki bir projeden söz edilebilmesi için proje fikrinin nelere sahip olması gerekir ??? </a:t>
            </a:r>
            <a:r>
              <a:rPr lang="tr-TR" sz="2800" b="1" dirty="0" smtClean="0">
                <a:solidFill>
                  <a:schemeClr val="accent3"/>
                </a:solidFill>
              </a:rPr>
              <a:t> - 1</a:t>
            </a:r>
            <a:r>
              <a:rPr lang="tr-TR" sz="2800" b="1" dirty="0">
                <a:solidFill>
                  <a:srgbClr val="C00000"/>
                </a:solidFill>
              </a:rPr>
              <a:t/>
            </a:r>
            <a:br>
              <a:rPr lang="tr-TR" sz="2800" b="1" dirty="0">
                <a:solidFill>
                  <a:srgbClr val="C00000"/>
                </a:solidFill>
              </a:rPr>
            </a:br>
            <a:endParaRPr lang="tr-TR" sz="2800" dirty="0"/>
          </a:p>
        </p:txBody>
      </p:sp>
      <p:sp>
        <p:nvSpPr>
          <p:cNvPr id="3" name="İçerik Yer Tutucusu 2"/>
          <p:cNvSpPr>
            <a:spLocks noGrp="1"/>
          </p:cNvSpPr>
          <p:nvPr>
            <p:ph sz="quarter" idx="1"/>
          </p:nvPr>
        </p:nvSpPr>
        <p:spPr>
          <a:xfrm>
            <a:off x="278606" y="1600200"/>
            <a:ext cx="3717330" cy="4925144"/>
          </a:xfrm>
        </p:spPr>
        <p:txBody>
          <a:bodyPr/>
          <a:lstStyle/>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Geliştirilmesi,</a:t>
            </a:r>
          </a:p>
          <a:p>
            <a:pPr marL="355600" indent="-355600">
              <a:spcBef>
                <a:spcPts val="600"/>
              </a:spcBef>
              <a:spcAft>
                <a:spcPts val="0"/>
              </a:spcAft>
              <a:buClr>
                <a:schemeClr val="accent1"/>
              </a:buClr>
              <a:buFont typeface="Wingdings" pitchFamily="2" charset="2"/>
              <a:buChar char="ü"/>
            </a:pPr>
            <a:endParaRPr lang="tr-TR" sz="2800" b="1" spc="30" dirty="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Amacı</a:t>
            </a:r>
            <a:r>
              <a:rPr lang="tr-TR" sz="2800" b="1" spc="30" dirty="0">
                <a:solidFill>
                  <a:schemeClr val="tx2"/>
                </a:solidFill>
                <a:cs typeface="Tahoma" pitchFamily="34" charset="0"/>
              </a:rPr>
              <a:t>, </a:t>
            </a:r>
          </a:p>
          <a:p>
            <a:pPr marL="355600" indent="-355600">
              <a:spcBef>
                <a:spcPts val="600"/>
              </a:spcBef>
              <a:spcAft>
                <a:spcPts val="0"/>
              </a:spcAft>
              <a:buClr>
                <a:schemeClr val="accent1"/>
              </a:buClr>
              <a:buFont typeface="Wingdings" pitchFamily="2" charset="2"/>
              <a:buChar char="ü"/>
            </a:pPr>
            <a:endParaRPr lang="tr-TR" sz="2800" b="1" spc="30" dirty="0">
              <a:solidFill>
                <a:schemeClr val="tx2"/>
              </a:solidFill>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İçeriği</a:t>
            </a:r>
            <a:r>
              <a:rPr lang="tr-TR" sz="2800" b="1" spc="30" dirty="0">
                <a:solidFill>
                  <a:schemeClr val="tx2"/>
                </a:solidFill>
                <a:cs typeface="Tahoma" pitchFamily="34" charset="0"/>
              </a:rPr>
              <a:t>, </a:t>
            </a:r>
          </a:p>
          <a:p>
            <a:endParaRPr lang="tr-TR" sz="2800" dirty="0"/>
          </a:p>
        </p:txBody>
      </p:sp>
      <p:sp>
        <p:nvSpPr>
          <p:cNvPr id="4" name="İçerik Yer Tutucusu 3"/>
          <p:cNvSpPr>
            <a:spLocks noGrp="1"/>
          </p:cNvSpPr>
          <p:nvPr>
            <p:ph sz="quarter" idx="2"/>
          </p:nvPr>
        </p:nvSpPr>
        <p:spPr>
          <a:xfrm>
            <a:off x="4069696" y="1600200"/>
            <a:ext cx="4822784" cy="5069160"/>
          </a:xfrm>
        </p:spPr>
        <p:txBody>
          <a:bodyPr/>
          <a:lstStyle/>
          <a:p>
            <a:pPr marL="355600" indent="-355600">
              <a:spcBef>
                <a:spcPts val="600"/>
              </a:spcBef>
              <a:spcAft>
                <a:spcPts val="0"/>
              </a:spcAft>
              <a:buClr>
                <a:schemeClr val="accent1"/>
              </a:buClr>
              <a:buFont typeface="Wingdings" pitchFamily="2" charset="2"/>
              <a:buChar char="ü"/>
            </a:pPr>
            <a:r>
              <a:rPr lang="tr-TR" sz="2800" b="1" spc="30" dirty="0">
                <a:solidFill>
                  <a:schemeClr val="tx2"/>
                </a:solidFill>
                <a:cs typeface="Tahoma" pitchFamily="34" charset="0"/>
              </a:rPr>
              <a:t>Yöntemi, </a:t>
            </a: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a:solidFill>
                  <a:schemeClr val="tx2"/>
                </a:solidFill>
                <a:cs typeface="Tahoma" pitchFamily="34" charset="0"/>
              </a:rPr>
              <a:t>Sorumlusu/yürütücüsü,</a:t>
            </a: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a:solidFill>
                  <a:schemeClr val="tx2"/>
                </a:solidFill>
                <a:cs typeface="Tahoma" pitchFamily="34" charset="0"/>
              </a:rPr>
              <a:t>Süresi</a:t>
            </a:r>
            <a:r>
              <a:rPr lang="tr-TR" b="1" spc="30" dirty="0">
                <a:solidFill>
                  <a:schemeClr val="tx2"/>
                </a:solidFill>
                <a:cs typeface="Tahoma" pitchFamily="34" charset="0"/>
              </a:rPr>
              <a:t>,</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09" y="5175695"/>
            <a:ext cx="2021931" cy="1423299"/>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 y="2089956"/>
            <a:ext cx="2021932" cy="108012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10" y="3573016"/>
            <a:ext cx="2021931" cy="115212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025" y="5250928"/>
            <a:ext cx="2104174" cy="1418432"/>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8412" y="2081446"/>
            <a:ext cx="2103787" cy="1110179"/>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8025" y="3573016"/>
            <a:ext cx="2104174" cy="1152128"/>
          </a:xfrm>
          <a:prstGeom prst="rect">
            <a:avLst/>
          </a:prstGeom>
        </p:spPr>
      </p:pic>
    </p:spTree>
    <p:extLst>
      <p:ext uri="{BB962C8B-B14F-4D97-AF65-F5344CB8AC3E}">
        <p14:creationId xmlns:p14="http://schemas.microsoft.com/office/powerpoint/2010/main" val="1152882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
          </p:nvPr>
        </p:nvSpPr>
        <p:spPr>
          <a:xfrm>
            <a:off x="680080" y="823656"/>
            <a:ext cx="4055825" cy="4585871"/>
          </a:xfrm>
          <a:prstGeom prst="rect">
            <a:avLst/>
          </a:prstGeom>
        </p:spPr>
        <p:txBody>
          <a:bodyPr wrap="square">
            <a:spAutoFit/>
          </a:bodyPr>
          <a:lstStyle/>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Planı, </a:t>
            </a:r>
          </a:p>
          <a:p>
            <a:pPr marL="0" indent="0">
              <a:spcBef>
                <a:spcPts val="600"/>
              </a:spcBef>
              <a:spcAft>
                <a:spcPts val="0"/>
              </a:spcAft>
              <a:buClr>
                <a:schemeClr val="accent1"/>
              </a:buClr>
              <a:buNone/>
            </a:pPr>
            <a:endParaRPr lang="tr-TR" sz="2800" b="1" spc="30" dirty="0" smtClean="0">
              <a:solidFill>
                <a:schemeClr val="tx2"/>
              </a:solidFill>
              <a:latin typeface="+mj-lt"/>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latin typeface="+mj-lt"/>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latin typeface="+mj-lt"/>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latin typeface="+mj-lt"/>
                <a:cs typeface="Tahoma" pitchFamily="34" charset="0"/>
              </a:rPr>
              <a:t>Faaliyetleri,</a:t>
            </a: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latin typeface="+mj-lt"/>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latin typeface="+mj-lt"/>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latin typeface="+mj-lt"/>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latin typeface="+mj-lt"/>
                <a:cs typeface="Tahoma" pitchFamily="34" charset="0"/>
              </a:rPr>
              <a:t>Sonuçları, </a:t>
            </a:r>
            <a:endParaRPr lang="tr-TR" sz="2800" b="1" spc="30" dirty="0">
              <a:solidFill>
                <a:schemeClr val="tx2"/>
              </a:solidFill>
              <a:latin typeface="+mj-lt"/>
              <a:cs typeface="Tahoma" pitchFamily="34" charset="0"/>
            </a:endParaRPr>
          </a:p>
        </p:txBody>
      </p:sp>
      <p:sp>
        <p:nvSpPr>
          <p:cNvPr id="7" name="İçerik Yer Tutucusu 6"/>
          <p:cNvSpPr>
            <a:spLocks noGrp="1"/>
          </p:cNvSpPr>
          <p:nvPr>
            <p:ph sz="quarter" idx="2"/>
          </p:nvPr>
        </p:nvSpPr>
        <p:spPr>
          <a:xfrm>
            <a:off x="3893009" y="926665"/>
            <a:ext cx="4038600" cy="4525963"/>
          </a:xfrm>
        </p:spPr>
        <p:txBody>
          <a:bodyPr>
            <a:normAutofit fontScale="92500" lnSpcReduction="10000"/>
          </a:bodyPr>
          <a:lstStyle/>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Ürünleri, </a:t>
            </a: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latin typeface="+mj-lt"/>
                <a:cs typeface="Tahoma" pitchFamily="34" charset="0"/>
              </a:rPr>
              <a:t>Etkileri,</a:t>
            </a: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sz="2800" b="1" spc="30" dirty="0" smtClean="0">
              <a:solidFill>
                <a:schemeClr val="tx2"/>
              </a:solidFill>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0" indent="0">
              <a:spcBef>
                <a:spcPts val="600"/>
              </a:spcBef>
              <a:spcAft>
                <a:spcPts val="0"/>
              </a:spcAft>
              <a:buClr>
                <a:schemeClr val="accent1"/>
              </a:buClr>
              <a:buNone/>
            </a:pPr>
            <a:endParaRPr lang="tr-TR" sz="2800"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sz="2800" b="1" spc="30" dirty="0" smtClean="0">
                <a:solidFill>
                  <a:schemeClr val="tx2"/>
                </a:solidFill>
                <a:cs typeface="Tahoma" pitchFamily="34" charset="0"/>
              </a:rPr>
              <a:t>Kaynakları, </a:t>
            </a:r>
            <a:endParaRPr lang="tr-TR" sz="2800" b="1" spc="30" dirty="0">
              <a:solidFill>
                <a:schemeClr val="tx2"/>
              </a:solidFill>
              <a:cs typeface="Tahoma" pitchFamily="34" charset="0"/>
            </a:endParaRPr>
          </a:p>
        </p:txBody>
      </p:sp>
      <p:sp>
        <p:nvSpPr>
          <p:cNvPr id="8" name="Dikdörtgen 7"/>
          <p:cNvSpPr/>
          <p:nvPr/>
        </p:nvSpPr>
        <p:spPr>
          <a:xfrm>
            <a:off x="755576" y="37730"/>
            <a:ext cx="7931224" cy="954107"/>
          </a:xfrm>
          <a:prstGeom prst="rect">
            <a:avLst/>
          </a:prstGeom>
        </p:spPr>
        <p:txBody>
          <a:bodyPr wrap="square">
            <a:spAutoFit/>
          </a:bodyPr>
          <a:lstStyle/>
          <a:p>
            <a:pPr algn="ctr"/>
            <a:r>
              <a:rPr lang="tr-TR" sz="2800" b="1" dirty="0" smtClean="0">
                <a:solidFill>
                  <a:schemeClr val="accent3"/>
                </a:solidFill>
              </a:rPr>
              <a:t>Peki bir projeden söz edilebilmesi için proje fikrinin nelere sahip olması gerekir ???  - 2</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5365118"/>
            <a:ext cx="1296143" cy="1261931"/>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22" y="3429000"/>
            <a:ext cx="2368987" cy="1430908"/>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93" y="1340768"/>
            <a:ext cx="2367016" cy="1368152"/>
          </a:xfrm>
          <a:prstGeom prst="rect">
            <a:avLst/>
          </a:prstGeom>
        </p:spPr>
      </p:pic>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005" y="5431939"/>
            <a:ext cx="2328919" cy="1309429"/>
          </a:xfrm>
          <a:prstGeom prst="rect">
            <a:avLst/>
          </a:prstGeom>
        </p:spPr>
      </p:pic>
      <p:pic>
        <p:nvPicPr>
          <p:cNvPr id="16" name="Resim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005" y="1340768"/>
            <a:ext cx="2328920" cy="1368152"/>
          </a:xfrm>
          <a:prstGeom prst="rect">
            <a:avLst/>
          </a:prstGeom>
        </p:spPr>
      </p:pic>
      <p:pic>
        <p:nvPicPr>
          <p:cNvPr id="17" name="Resim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3004" y="3284984"/>
            <a:ext cx="2328919" cy="1430908"/>
          </a:xfrm>
          <a:prstGeom prst="rect">
            <a:avLst/>
          </a:prstGeom>
        </p:spPr>
      </p:pic>
    </p:spTree>
    <p:extLst>
      <p:ext uri="{BB962C8B-B14F-4D97-AF65-F5344CB8AC3E}">
        <p14:creationId xmlns:p14="http://schemas.microsoft.com/office/powerpoint/2010/main" val="6298672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740176"/>
            <a:ext cx="8229600" cy="720080"/>
          </a:xfrm>
        </p:spPr>
        <p:txBody>
          <a:bodyPr>
            <a:normAutofit fontScale="90000"/>
          </a:bodyPr>
          <a:lstStyle/>
          <a:p>
            <a:r>
              <a:rPr lang="tr-TR" sz="2800" b="1" dirty="0">
                <a:solidFill>
                  <a:schemeClr val="accent3"/>
                </a:solidFill>
              </a:rPr>
              <a:t>Peki bir projeden söz edilebilmesi için proje fikrinin nelere sahip olması gerekir ???  - </a:t>
            </a:r>
            <a:r>
              <a:rPr lang="tr-TR" sz="2800" b="1" dirty="0" smtClean="0">
                <a:solidFill>
                  <a:schemeClr val="accent3"/>
                </a:solidFill>
              </a:rPr>
              <a:t>3</a:t>
            </a:r>
            <a:r>
              <a:rPr lang="tr-TR" dirty="0">
                <a:solidFill>
                  <a:schemeClr val="accent3"/>
                </a:solidFill>
              </a:rPr>
              <a:t/>
            </a:r>
            <a:br>
              <a:rPr lang="tr-TR" dirty="0">
                <a:solidFill>
                  <a:schemeClr val="accent3"/>
                </a:solidFill>
              </a:rPr>
            </a:br>
            <a:endParaRPr lang="tr-TR" dirty="0">
              <a:solidFill>
                <a:schemeClr val="accent3"/>
              </a:solidFill>
            </a:endParaRPr>
          </a:p>
        </p:txBody>
      </p:sp>
      <p:sp>
        <p:nvSpPr>
          <p:cNvPr id="3" name="İçerik Yer Tutucusu 2"/>
          <p:cNvSpPr>
            <a:spLocks noGrp="1"/>
          </p:cNvSpPr>
          <p:nvPr>
            <p:ph sz="quarter" idx="1"/>
          </p:nvPr>
        </p:nvSpPr>
        <p:spPr>
          <a:xfrm>
            <a:off x="611560" y="922436"/>
            <a:ext cx="4038600" cy="4525963"/>
          </a:xfrm>
        </p:spPr>
        <p:txBody>
          <a:bodyPr/>
          <a:lstStyle/>
          <a:p>
            <a:pPr marL="355600" indent="-355600">
              <a:spcBef>
                <a:spcPts val="600"/>
              </a:spcBef>
              <a:spcAft>
                <a:spcPts val="0"/>
              </a:spcAft>
              <a:buClr>
                <a:schemeClr val="accent1"/>
              </a:buClr>
              <a:buFont typeface="Wingdings" pitchFamily="2" charset="2"/>
              <a:buChar char="ü"/>
            </a:pPr>
            <a:r>
              <a:rPr lang="tr-TR" b="1" spc="30" dirty="0">
                <a:solidFill>
                  <a:schemeClr val="tx2"/>
                </a:solidFill>
                <a:cs typeface="Tahoma" pitchFamily="34" charset="0"/>
              </a:rPr>
              <a:t>Bütçesi</a:t>
            </a:r>
            <a:r>
              <a:rPr lang="tr-TR" b="1" spc="30" dirty="0" smtClean="0">
                <a:solidFill>
                  <a:schemeClr val="tx2"/>
                </a:solidFill>
                <a:cs typeface="Tahoma" pitchFamily="34" charset="0"/>
              </a:rPr>
              <a:t>,</a:t>
            </a:r>
          </a:p>
          <a:p>
            <a:pPr marL="355600" indent="-355600">
              <a:spcBef>
                <a:spcPts val="600"/>
              </a:spcBef>
              <a:spcAft>
                <a:spcPts val="0"/>
              </a:spcAft>
              <a:buClr>
                <a:schemeClr val="accent1"/>
              </a:buClr>
              <a:buFont typeface="Wingdings" pitchFamily="2" charset="2"/>
              <a:buChar char="ü"/>
            </a:pPr>
            <a:endParaRPr lang="tr-TR"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b="1" spc="30" dirty="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b="1" spc="30" dirty="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endParaRPr lang="tr-TR" b="1" spc="30" dirty="0" smtClean="0">
              <a:solidFill>
                <a:schemeClr val="tx2"/>
              </a:solidFill>
              <a:cs typeface="Tahoma" pitchFamily="34" charset="0"/>
            </a:endParaRPr>
          </a:p>
          <a:p>
            <a:pPr marL="355600" indent="-355600">
              <a:spcBef>
                <a:spcPts val="600"/>
              </a:spcBef>
              <a:spcAft>
                <a:spcPts val="0"/>
              </a:spcAft>
              <a:buClr>
                <a:schemeClr val="accent1"/>
              </a:buClr>
              <a:buFont typeface="Wingdings" pitchFamily="2" charset="2"/>
              <a:buChar char="ü"/>
            </a:pPr>
            <a:r>
              <a:rPr lang="tr-TR" b="1" spc="30" dirty="0" smtClean="0">
                <a:solidFill>
                  <a:schemeClr val="tx2"/>
                </a:solidFill>
                <a:cs typeface="Tahoma" pitchFamily="34" charset="0"/>
              </a:rPr>
              <a:t>Bitişi </a:t>
            </a:r>
            <a:r>
              <a:rPr lang="tr-TR" b="1" spc="30" dirty="0">
                <a:solidFill>
                  <a:schemeClr val="tx2"/>
                </a:solidFill>
                <a:cs typeface="Tahoma" pitchFamily="34" charset="0"/>
              </a:rPr>
              <a:t>ve değerlendirilmesi</a:t>
            </a:r>
          </a:p>
          <a:p>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611861"/>
            <a:ext cx="2478631" cy="167307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8" y="1460256"/>
            <a:ext cx="2466694" cy="175272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178" y="4611861"/>
            <a:ext cx="2466694" cy="1670916"/>
          </a:xfrm>
          <a:prstGeom prst="rect">
            <a:avLst/>
          </a:prstGeom>
        </p:spPr>
      </p:pic>
    </p:spTree>
    <p:extLst>
      <p:ext uri="{BB962C8B-B14F-4D97-AF65-F5344CB8AC3E}">
        <p14:creationId xmlns:p14="http://schemas.microsoft.com/office/powerpoint/2010/main" val="1903977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187624" y="620688"/>
            <a:ext cx="6264696" cy="584775"/>
          </a:xfrm>
          <a:prstGeom prst="rect">
            <a:avLst/>
          </a:prstGeom>
          <a:noFill/>
        </p:spPr>
        <p:txBody>
          <a:bodyPr wrap="square" rtlCol="0">
            <a:spAutoFit/>
          </a:bodyPr>
          <a:lstStyle/>
          <a:p>
            <a:pPr algn="ctr"/>
            <a:r>
              <a:rPr lang="tr-TR" sz="3200" b="1" dirty="0">
                <a:solidFill>
                  <a:schemeClr val="tx2"/>
                </a:solidFill>
              </a:rPr>
              <a:t>PROJE NEDİR?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86998"/>
            <a:ext cx="7907955" cy="535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USER\Desktop\Ar-Ge Projeler Ekibi Dosyalar\sakarya_arg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50645"/>
            <a:ext cx="1224136" cy="1008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3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Proje Kurgusu Nasıl Yapılmalı?</a:t>
            </a:r>
          </a:p>
        </p:txBody>
      </p:sp>
      <p:pic>
        <p:nvPicPr>
          <p:cNvPr id="10" name="Picture 4" descr="MCj01875870000[1]"/>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24" y="2648237"/>
            <a:ext cx="2015455" cy="23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p:cNvSpPr>
            <a:spLocks noChangeArrowheads="1"/>
          </p:cNvSpPr>
          <p:nvPr/>
        </p:nvSpPr>
        <p:spPr bwMode="auto">
          <a:xfrm>
            <a:off x="2339975" y="3673475"/>
            <a:ext cx="2087563"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66"/>
          </a:solidFill>
          <a:ln w="9525" algn="ctr">
            <a:solidFill>
              <a:schemeClr val="tx1"/>
            </a:solidFill>
            <a:miter lim="800000"/>
            <a:headEnd/>
            <a:tailEnd/>
          </a:ln>
        </p:spPr>
        <p:txBody>
          <a:bodyPr wrap="none" anchor="ctr"/>
          <a:lstStyle/>
          <a:p>
            <a:endParaRPr lang="tr-TR"/>
          </a:p>
        </p:txBody>
      </p:sp>
      <p:sp>
        <p:nvSpPr>
          <p:cNvPr id="12" name="Text Box 7"/>
          <p:cNvSpPr txBox="1">
            <a:spLocks noChangeArrowheads="1"/>
          </p:cNvSpPr>
          <p:nvPr/>
        </p:nvSpPr>
        <p:spPr bwMode="auto">
          <a:xfrm>
            <a:off x="183483" y="5517232"/>
            <a:ext cx="3909474" cy="1200329"/>
          </a:xfrm>
          <a:prstGeom prst="rect">
            <a:avLst/>
          </a:prstGeom>
          <a:noFill/>
          <a:ln>
            <a:noFill/>
          </a:ln>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20000"/>
              </a:spcBef>
              <a:spcAft>
                <a:spcPct val="0"/>
              </a:spcAft>
              <a:buSzPct val="50000"/>
              <a:buChar char="–"/>
              <a:defRPr kumimoji="1" sz="1000">
                <a:solidFill>
                  <a:schemeClr val="tx1"/>
                </a:solidFill>
                <a:latin typeface="Times New Roman" pitchFamily="18" charset="0"/>
              </a:defRPr>
            </a:lvl6pPr>
            <a:lvl7pPr marL="2971800" indent="-228600" eaLnBrk="0" fontAlgn="base" hangingPunct="0">
              <a:spcBef>
                <a:spcPct val="20000"/>
              </a:spcBef>
              <a:spcAft>
                <a:spcPct val="0"/>
              </a:spcAft>
              <a:buSzPct val="50000"/>
              <a:buChar char="–"/>
              <a:defRPr kumimoji="1" sz="1000">
                <a:solidFill>
                  <a:schemeClr val="tx1"/>
                </a:solidFill>
                <a:latin typeface="Times New Roman" pitchFamily="18" charset="0"/>
              </a:defRPr>
            </a:lvl7pPr>
            <a:lvl8pPr marL="3429000" indent="-228600" eaLnBrk="0" fontAlgn="base" hangingPunct="0">
              <a:spcBef>
                <a:spcPct val="20000"/>
              </a:spcBef>
              <a:spcAft>
                <a:spcPct val="0"/>
              </a:spcAft>
              <a:buSzPct val="50000"/>
              <a:buChar char="–"/>
              <a:defRPr kumimoji="1" sz="1000">
                <a:solidFill>
                  <a:schemeClr val="tx1"/>
                </a:solidFill>
                <a:latin typeface="Times New Roman" pitchFamily="18" charset="0"/>
              </a:defRPr>
            </a:lvl8pPr>
            <a:lvl9pPr marL="3886200" indent="-228600" eaLnBrk="0" fontAlgn="base" hangingPunct="0">
              <a:spcBef>
                <a:spcPct val="20000"/>
              </a:spcBef>
              <a:spcAft>
                <a:spcPct val="0"/>
              </a:spcAft>
              <a:buSzPct val="50000"/>
              <a:buChar char="–"/>
              <a:defRPr kumimoji="1" sz="1000">
                <a:solidFill>
                  <a:schemeClr val="tx1"/>
                </a:solidFill>
                <a:latin typeface="Times New Roman" pitchFamily="18" charset="0"/>
              </a:defRPr>
            </a:lvl9pPr>
          </a:lstStyle>
          <a:p>
            <a:pPr eaLnBrk="1" hangingPunct="1">
              <a:spcBef>
                <a:spcPct val="50000"/>
              </a:spcBef>
              <a:defRPr/>
            </a:pPr>
            <a:r>
              <a:rPr lang="tr-TR" sz="1800" i="0" dirty="0" smtClean="0">
                <a:solidFill>
                  <a:schemeClr val="bg1"/>
                </a:solidFill>
                <a:latin typeface="+mj-lt"/>
                <a:cs typeface="Arial" charset="0"/>
              </a:rPr>
              <a:t>Mevcut bir problemin, ondan etkilenen paydaşlarla analizi sonucunda ortaya bir </a:t>
            </a:r>
            <a:r>
              <a:rPr lang="tr-TR" sz="1800" b="1" i="0" dirty="0" smtClean="0">
                <a:solidFill>
                  <a:schemeClr val="bg1"/>
                </a:solidFill>
                <a:latin typeface="+mj-lt"/>
                <a:cs typeface="Arial" charset="0"/>
              </a:rPr>
              <a:t>PROJE KURGUSU </a:t>
            </a:r>
            <a:r>
              <a:rPr lang="tr-TR" sz="1800" i="0" dirty="0" smtClean="0">
                <a:solidFill>
                  <a:schemeClr val="bg1"/>
                </a:solidFill>
                <a:latin typeface="+mj-lt"/>
                <a:cs typeface="Arial" charset="0"/>
              </a:rPr>
              <a:t>konulması </a:t>
            </a:r>
          </a:p>
        </p:txBody>
      </p:sp>
      <p:sp>
        <p:nvSpPr>
          <p:cNvPr id="13" name="Text Box 8"/>
          <p:cNvSpPr txBox="1">
            <a:spLocks noChangeArrowheads="1"/>
          </p:cNvSpPr>
          <p:nvPr/>
        </p:nvSpPr>
        <p:spPr bwMode="auto">
          <a:xfrm>
            <a:off x="212583" y="1815207"/>
            <a:ext cx="3851275" cy="46166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pitchFamily="34" charset="0"/>
              </a:defRPr>
            </a:lvl1pPr>
            <a:lvl2pPr marL="742950" indent="-285750" eaLnBrk="0" hangingPunct="0">
              <a:defRPr sz="2400" i="1">
                <a:solidFill>
                  <a:schemeClr val="tx1"/>
                </a:solidFill>
                <a:latin typeface="Times New Roman" pitchFamily="18" charset="0"/>
                <a:cs typeface="Arial" pitchFamily="34" charset="0"/>
              </a:defRPr>
            </a:lvl2pPr>
            <a:lvl3pPr marL="1143000" indent="-228600" eaLnBrk="0" hangingPunct="0">
              <a:defRPr sz="2400" i="1">
                <a:solidFill>
                  <a:schemeClr val="tx1"/>
                </a:solidFill>
                <a:latin typeface="Times New Roman" pitchFamily="18" charset="0"/>
                <a:cs typeface="Arial" pitchFamily="34" charset="0"/>
              </a:defRPr>
            </a:lvl3pPr>
            <a:lvl4pPr marL="1600200" indent="-228600" eaLnBrk="0" hangingPunct="0">
              <a:defRPr sz="2400" i="1">
                <a:solidFill>
                  <a:schemeClr val="tx1"/>
                </a:solidFill>
                <a:latin typeface="Times New Roman" pitchFamily="18" charset="0"/>
                <a:cs typeface="Arial" pitchFamily="34" charset="0"/>
              </a:defRPr>
            </a:lvl4pPr>
            <a:lvl5pPr marL="2057400" indent="-228600" eaLnBrk="0" hangingPunct="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eaLnBrk="1" hangingPunct="1">
              <a:spcBef>
                <a:spcPct val="50000"/>
              </a:spcBef>
            </a:pPr>
            <a:r>
              <a:rPr kumimoji="1" lang="tr-TR" b="1" dirty="0">
                <a:solidFill>
                  <a:srgbClr val="FF9933"/>
                </a:solidFill>
                <a:latin typeface="Verdana" pitchFamily="34" charset="0"/>
              </a:rPr>
              <a:t>1. AŞAMA: ANALİZ</a:t>
            </a:r>
          </a:p>
        </p:txBody>
      </p:sp>
      <p:sp>
        <p:nvSpPr>
          <p:cNvPr id="14" name="Text Box 9"/>
          <p:cNvSpPr txBox="1">
            <a:spLocks noChangeArrowheads="1"/>
          </p:cNvSpPr>
          <p:nvPr/>
        </p:nvSpPr>
        <p:spPr bwMode="auto">
          <a:xfrm>
            <a:off x="4830638" y="1815207"/>
            <a:ext cx="4133850" cy="46166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i="1">
                <a:solidFill>
                  <a:schemeClr val="tx1"/>
                </a:solidFill>
                <a:latin typeface="Times New Roman" pitchFamily="18" charset="0"/>
                <a:cs typeface="Arial" pitchFamily="34" charset="0"/>
              </a:defRPr>
            </a:lvl1pPr>
            <a:lvl2pPr marL="742950" indent="-285750" eaLnBrk="0" hangingPunct="0">
              <a:defRPr sz="2400" i="1">
                <a:solidFill>
                  <a:schemeClr val="tx1"/>
                </a:solidFill>
                <a:latin typeface="Times New Roman" pitchFamily="18" charset="0"/>
                <a:cs typeface="Arial" pitchFamily="34" charset="0"/>
              </a:defRPr>
            </a:lvl2pPr>
            <a:lvl3pPr marL="1143000" indent="-228600" eaLnBrk="0" hangingPunct="0">
              <a:defRPr sz="2400" i="1">
                <a:solidFill>
                  <a:schemeClr val="tx1"/>
                </a:solidFill>
                <a:latin typeface="Times New Roman" pitchFamily="18" charset="0"/>
                <a:cs typeface="Arial" pitchFamily="34" charset="0"/>
              </a:defRPr>
            </a:lvl3pPr>
            <a:lvl4pPr marL="1600200" indent="-228600" eaLnBrk="0" hangingPunct="0">
              <a:defRPr sz="2400" i="1">
                <a:solidFill>
                  <a:schemeClr val="tx1"/>
                </a:solidFill>
                <a:latin typeface="Times New Roman" pitchFamily="18" charset="0"/>
                <a:cs typeface="Arial" pitchFamily="34" charset="0"/>
              </a:defRPr>
            </a:lvl4pPr>
            <a:lvl5pPr marL="2057400" indent="-228600" eaLnBrk="0" hangingPunct="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eaLnBrk="1" hangingPunct="1">
              <a:spcBef>
                <a:spcPct val="50000"/>
              </a:spcBef>
            </a:pPr>
            <a:r>
              <a:rPr kumimoji="1" lang="tr-TR" b="1" dirty="0">
                <a:solidFill>
                  <a:srgbClr val="FF9933"/>
                </a:solidFill>
                <a:latin typeface="Verdana" pitchFamily="34" charset="0"/>
              </a:rPr>
              <a:t>2. AŞAMA: PLANLAMA</a:t>
            </a:r>
          </a:p>
        </p:txBody>
      </p:sp>
      <p:sp>
        <p:nvSpPr>
          <p:cNvPr id="16" name="Text Box 10"/>
          <p:cNvSpPr txBox="1">
            <a:spLocks noChangeArrowheads="1"/>
          </p:cNvSpPr>
          <p:nvPr/>
        </p:nvSpPr>
        <p:spPr bwMode="auto">
          <a:xfrm>
            <a:off x="4716463" y="5517232"/>
            <a:ext cx="4165239" cy="1200329"/>
          </a:xfrm>
          <a:prstGeom prst="rect">
            <a:avLst/>
          </a:prstGeom>
          <a:noFill/>
          <a:ln>
            <a:noFill/>
          </a:ln>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20000"/>
              </a:spcBef>
              <a:spcAft>
                <a:spcPct val="0"/>
              </a:spcAft>
              <a:buSzPct val="50000"/>
              <a:buChar char="–"/>
              <a:defRPr kumimoji="1" sz="1000">
                <a:solidFill>
                  <a:schemeClr val="tx1"/>
                </a:solidFill>
                <a:latin typeface="Times New Roman" pitchFamily="18" charset="0"/>
              </a:defRPr>
            </a:lvl6pPr>
            <a:lvl7pPr marL="2971800" indent="-228600" eaLnBrk="0" fontAlgn="base" hangingPunct="0">
              <a:spcBef>
                <a:spcPct val="20000"/>
              </a:spcBef>
              <a:spcAft>
                <a:spcPct val="0"/>
              </a:spcAft>
              <a:buSzPct val="50000"/>
              <a:buChar char="–"/>
              <a:defRPr kumimoji="1" sz="1000">
                <a:solidFill>
                  <a:schemeClr val="tx1"/>
                </a:solidFill>
                <a:latin typeface="Times New Roman" pitchFamily="18" charset="0"/>
              </a:defRPr>
            </a:lvl7pPr>
            <a:lvl8pPr marL="3429000" indent="-228600" eaLnBrk="0" fontAlgn="base" hangingPunct="0">
              <a:spcBef>
                <a:spcPct val="20000"/>
              </a:spcBef>
              <a:spcAft>
                <a:spcPct val="0"/>
              </a:spcAft>
              <a:buSzPct val="50000"/>
              <a:buChar char="–"/>
              <a:defRPr kumimoji="1" sz="1000">
                <a:solidFill>
                  <a:schemeClr val="tx1"/>
                </a:solidFill>
                <a:latin typeface="Times New Roman" pitchFamily="18" charset="0"/>
              </a:defRPr>
            </a:lvl8pPr>
            <a:lvl9pPr marL="3886200" indent="-228600" eaLnBrk="0" fontAlgn="base" hangingPunct="0">
              <a:spcBef>
                <a:spcPct val="20000"/>
              </a:spcBef>
              <a:spcAft>
                <a:spcPct val="0"/>
              </a:spcAft>
              <a:buSzPct val="50000"/>
              <a:buChar char="–"/>
              <a:defRPr kumimoji="1" sz="1000">
                <a:solidFill>
                  <a:schemeClr val="tx1"/>
                </a:solidFill>
                <a:latin typeface="Times New Roman" pitchFamily="18" charset="0"/>
              </a:defRPr>
            </a:lvl9pPr>
          </a:lstStyle>
          <a:p>
            <a:pPr eaLnBrk="1" hangingPunct="1">
              <a:spcBef>
                <a:spcPct val="50000"/>
              </a:spcBef>
              <a:defRPr/>
            </a:pPr>
            <a:r>
              <a:rPr lang="tr-TR" sz="1800" b="1" i="0" dirty="0" smtClean="0">
                <a:solidFill>
                  <a:schemeClr val="bg1"/>
                </a:solidFill>
                <a:latin typeface="+mj-lt"/>
                <a:cs typeface="Arial" charset="0"/>
              </a:rPr>
              <a:t>PROJE KURGUSUNUN </a:t>
            </a:r>
            <a:r>
              <a:rPr lang="tr-TR" sz="1800" i="0" dirty="0" smtClean="0">
                <a:solidFill>
                  <a:schemeClr val="bg1"/>
                </a:solidFill>
                <a:latin typeface="+mj-lt"/>
                <a:cs typeface="Arial" charset="0"/>
              </a:rPr>
              <a:t>tüm unsurlarıyla birlikte düşünülerek standart mantıksal çerçeve tablosu hazırlanması</a:t>
            </a:r>
          </a:p>
        </p:txBody>
      </p:sp>
      <p:pic>
        <p:nvPicPr>
          <p:cNvPr id="17" name="Picture 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991" y="2551459"/>
            <a:ext cx="4536182" cy="294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60663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sp>
        <p:nvSpPr>
          <p:cNvPr id="3" name="Dikdörtgen 2"/>
          <p:cNvSpPr/>
          <p:nvPr/>
        </p:nvSpPr>
        <p:spPr>
          <a:xfrm>
            <a:off x="4479635" y="3244334"/>
            <a:ext cx="184730" cy="369332"/>
          </a:xfrm>
          <a:prstGeom prst="rect">
            <a:avLst/>
          </a:prstGeom>
        </p:spPr>
        <p:txBody>
          <a:bodyPr wrap="none">
            <a:spAutoFit/>
          </a:bodyPr>
          <a:lstStyle/>
          <a:p>
            <a:pPr lvl="0" algn="ctr" rtl="1"/>
            <a:endParaRPr lang="tr-TR" b="1" dirty="0">
              <a:solidFill>
                <a:srgbClr val="000099"/>
              </a:solidFill>
            </a:endParaRPr>
          </a:p>
        </p:txBody>
      </p:sp>
      <p:sp>
        <p:nvSpPr>
          <p:cNvPr id="15" name="9 Metin kutusu"/>
          <p:cNvSpPr txBox="1"/>
          <p:nvPr/>
        </p:nvSpPr>
        <p:spPr>
          <a:xfrm>
            <a:off x="1786985" y="501111"/>
            <a:ext cx="6264696" cy="584775"/>
          </a:xfrm>
          <a:prstGeom prst="rect">
            <a:avLst/>
          </a:prstGeom>
          <a:noFill/>
        </p:spPr>
        <p:txBody>
          <a:bodyPr wrap="square" rtlCol="0">
            <a:spAutoFit/>
          </a:bodyPr>
          <a:lstStyle/>
          <a:p>
            <a:pPr algn="ctr"/>
            <a:r>
              <a:rPr lang="tr-TR" sz="3200" b="1" dirty="0">
                <a:solidFill>
                  <a:schemeClr val="tx2"/>
                </a:solidFill>
              </a:rPr>
              <a:t>Mantıksal Çerçeve Yaklaşımı</a:t>
            </a:r>
          </a:p>
        </p:txBody>
      </p:sp>
      <p:sp>
        <p:nvSpPr>
          <p:cNvPr id="18" name="Dikdörtgen 1"/>
          <p:cNvSpPr>
            <a:spLocks noChangeArrowheads="1"/>
          </p:cNvSpPr>
          <p:nvPr/>
        </p:nvSpPr>
        <p:spPr bwMode="auto">
          <a:xfrm>
            <a:off x="2327638" y="1588763"/>
            <a:ext cx="4176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tr-TR" sz="2400" b="1" i="0" u="sng" dirty="0">
              <a:solidFill>
                <a:schemeClr val="accent2"/>
              </a:solidFill>
              <a:latin typeface="+mj-lt"/>
              <a:cs typeface="Arial" charset="0"/>
            </a:endParaRPr>
          </a:p>
        </p:txBody>
      </p:sp>
      <p:graphicFrame>
        <p:nvGraphicFramePr>
          <p:cNvPr id="19" name="Tablo 18"/>
          <p:cNvGraphicFramePr>
            <a:graphicFrameLocks noGrp="1"/>
          </p:cNvGraphicFramePr>
          <p:nvPr>
            <p:extLst>
              <p:ext uri="{D42A27DB-BD31-4B8C-83A1-F6EECF244321}">
                <p14:modId xmlns:p14="http://schemas.microsoft.com/office/powerpoint/2010/main" val="4091889778"/>
              </p:ext>
            </p:extLst>
          </p:nvPr>
        </p:nvGraphicFramePr>
        <p:xfrm>
          <a:off x="449333" y="1700808"/>
          <a:ext cx="8430064" cy="5010599"/>
        </p:xfrm>
        <a:graphic>
          <a:graphicData uri="http://schemas.openxmlformats.org/drawingml/2006/table">
            <a:tbl>
              <a:tblPr firstRow="1" firstCol="1" bandRow="1"/>
              <a:tblGrid>
                <a:gridCol w="4215032"/>
                <a:gridCol w="4215032"/>
              </a:tblGrid>
              <a:tr h="356176">
                <a:tc>
                  <a:txBody>
                    <a:bodyPr/>
                    <a:lstStyle/>
                    <a:p>
                      <a:pPr algn="ctr">
                        <a:lnSpc>
                          <a:spcPct val="115000"/>
                        </a:lnSpc>
                        <a:spcAft>
                          <a:spcPts val="0"/>
                        </a:spcAft>
                      </a:pPr>
                      <a:r>
                        <a:rPr lang="tr-TR" sz="1800" b="1" i="0" dirty="0">
                          <a:solidFill>
                            <a:schemeClr val="accent2"/>
                          </a:solidFill>
                          <a:effectLst/>
                          <a:latin typeface="+mn-lt"/>
                          <a:ea typeface="Calibri"/>
                          <a:cs typeface="TimesNewRoman,BoldItalic"/>
                        </a:rPr>
                        <a:t>Analiz Aşaması</a:t>
                      </a:r>
                      <a:endParaRPr lang="tr-TR" sz="1800" i="0" dirty="0">
                        <a:solidFill>
                          <a:schemeClr val="accent2"/>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tr-TR" sz="1800" b="1" i="0" dirty="0">
                          <a:solidFill>
                            <a:schemeClr val="accent2"/>
                          </a:solidFill>
                          <a:effectLst/>
                          <a:latin typeface="+mn-lt"/>
                          <a:ea typeface="Calibri"/>
                          <a:cs typeface="TimesNewRoman,BoldItalic"/>
                        </a:rPr>
                        <a:t>Planlama Aşaması</a:t>
                      </a:r>
                      <a:endParaRPr lang="tr-TR" sz="1800" i="0" dirty="0">
                        <a:solidFill>
                          <a:schemeClr val="accent2"/>
                        </a:solidFill>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4952">
                <a:tc>
                  <a:txBody>
                    <a:bodyPr/>
                    <a:lstStyle/>
                    <a:p>
                      <a:pPr>
                        <a:lnSpc>
                          <a:spcPct val="115000"/>
                        </a:lnSpc>
                        <a:spcAft>
                          <a:spcPts val="0"/>
                        </a:spcAft>
                      </a:pPr>
                      <a:endParaRPr lang="tr-TR" sz="900" b="1" i="0" dirty="0" smtClean="0">
                        <a:solidFill>
                          <a:schemeClr val="accent2"/>
                        </a:solidFill>
                        <a:effectLst/>
                        <a:latin typeface="+mn-lt"/>
                        <a:ea typeface="Calibri"/>
                        <a:cs typeface="TimesNewRoman,BoldItalic"/>
                      </a:endParaRPr>
                    </a:p>
                    <a:p>
                      <a:pPr>
                        <a:lnSpc>
                          <a:spcPct val="115000"/>
                        </a:lnSpc>
                        <a:spcAft>
                          <a:spcPts val="0"/>
                        </a:spcAft>
                      </a:pPr>
                      <a:r>
                        <a:rPr lang="tr-TR" sz="1600" b="1" i="0" dirty="0" smtClean="0">
                          <a:solidFill>
                            <a:schemeClr val="accent2"/>
                          </a:solidFill>
                          <a:effectLst/>
                          <a:latin typeface="+mn-lt"/>
                          <a:ea typeface="Calibri"/>
                          <a:cs typeface="TimesNewRoman,BoldItalic"/>
                        </a:rPr>
                        <a:t>Sorun Analizi</a:t>
                      </a:r>
                      <a:r>
                        <a:rPr lang="tr-TR" sz="1600" i="0" dirty="0">
                          <a:solidFill>
                            <a:schemeClr val="accent2"/>
                          </a:solidFill>
                          <a:effectLst/>
                          <a:latin typeface="+mn-lt"/>
                          <a:ea typeface="Calibri"/>
                          <a:cs typeface="TimesNewRoman,Italic"/>
                        </a:rPr>
                        <a:t>: </a:t>
                      </a:r>
                      <a:r>
                        <a:rPr lang="tr-TR" sz="1600" i="0" dirty="0">
                          <a:solidFill>
                            <a:schemeClr val="accent2"/>
                          </a:solidFill>
                          <a:effectLst/>
                          <a:latin typeface="+mn-lt"/>
                          <a:ea typeface="Calibri"/>
                          <a:cs typeface="TimesNewRoman"/>
                        </a:rPr>
                        <a:t>Mevcut durumun, ana</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sorunların, kısıtlılıklar ve fırsatların,</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nedenler ve sonuçlar arasındaki</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ilişkilerin </a:t>
                      </a:r>
                      <a:r>
                        <a:rPr lang="tr-TR" sz="1600" i="0" dirty="0" smtClean="0">
                          <a:solidFill>
                            <a:schemeClr val="accent2"/>
                          </a:solidFill>
                          <a:effectLst/>
                          <a:latin typeface="+mn-lt"/>
                          <a:ea typeface="Calibri"/>
                          <a:cs typeface="TimesNewRoman"/>
                        </a:rPr>
                        <a:t>tanımlanması</a:t>
                      </a:r>
                    </a:p>
                    <a:p>
                      <a:pPr>
                        <a:lnSpc>
                          <a:spcPct val="115000"/>
                        </a:lnSpc>
                        <a:spcAft>
                          <a:spcPts val="0"/>
                        </a:spcAft>
                      </a:pPr>
                      <a:endParaRPr lang="tr-TR" sz="900" i="0" dirty="0">
                        <a:solidFill>
                          <a:schemeClr val="accent2"/>
                        </a:solidFill>
                        <a:effectLst/>
                        <a:latin typeface="+mn-lt"/>
                        <a:ea typeface="Calibri"/>
                        <a:cs typeface="Times New Roman"/>
                      </a:endParaRPr>
                    </a:p>
                    <a:p>
                      <a:pPr>
                        <a:lnSpc>
                          <a:spcPct val="115000"/>
                        </a:lnSpc>
                        <a:spcAft>
                          <a:spcPts val="0"/>
                        </a:spcAft>
                      </a:pPr>
                      <a:r>
                        <a:rPr lang="tr-TR" sz="1600" b="1" i="0" dirty="0">
                          <a:solidFill>
                            <a:schemeClr val="accent2"/>
                          </a:solidFill>
                          <a:effectLst/>
                          <a:latin typeface="+mn-lt"/>
                          <a:ea typeface="Calibri"/>
                          <a:cs typeface="TimesNewRoman,BoldItalic"/>
                        </a:rPr>
                        <a:t>Paydaş Analizi:</a:t>
                      </a:r>
                      <a:r>
                        <a:rPr lang="tr-TR" sz="1600" i="0" dirty="0">
                          <a:solidFill>
                            <a:schemeClr val="accent2"/>
                          </a:solidFill>
                          <a:effectLst/>
                          <a:latin typeface="+mn-lt"/>
                          <a:ea typeface="Calibri"/>
                          <a:cs typeface="TimesNewRoman"/>
                        </a:rPr>
                        <a:t> </a:t>
                      </a:r>
                      <a:r>
                        <a:rPr lang="tr-TR" sz="1600" i="0" dirty="0" smtClean="0">
                          <a:solidFill>
                            <a:schemeClr val="accent2"/>
                          </a:solidFill>
                          <a:effectLst/>
                          <a:latin typeface="+mn-lt"/>
                          <a:ea typeface="Calibri"/>
                          <a:cs typeface="TimesNewRoman"/>
                        </a:rPr>
                        <a:t>Proje sürecinin farklı aşamalarında farklı düzeylerde katılımların tespiti</a:t>
                      </a:r>
                    </a:p>
                    <a:p>
                      <a:pPr>
                        <a:lnSpc>
                          <a:spcPct val="115000"/>
                        </a:lnSpc>
                        <a:spcAft>
                          <a:spcPts val="0"/>
                        </a:spcAft>
                      </a:pPr>
                      <a:endParaRPr lang="tr-TR" sz="900" i="0" dirty="0">
                        <a:solidFill>
                          <a:schemeClr val="accent2"/>
                        </a:solidFill>
                        <a:effectLst/>
                        <a:latin typeface="+mn-lt"/>
                        <a:ea typeface="Calibri"/>
                        <a:cs typeface="Times New Roman"/>
                      </a:endParaRPr>
                    </a:p>
                    <a:p>
                      <a:pPr>
                        <a:lnSpc>
                          <a:spcPct val="115000"/>
                        </a:lnSpc>
                        <a:spcAft>
                          <a:spcPts val="0"/>
                        </a:spcAft>
                      </a:pPr>
                      <a:r>
                        <a:rPr lang="tr-TR" sz="1600" b="1" i="0" dirty="0" smtClean="0">
                          <a:solidFill>
                            <a:schemeClr val="accent2"/>
                          </a:solidFill>
                          <a:effectLst/>
                          <a:latin typeface="+mn-lt"/>
                          <a:ea typeface="Calibri"/>
                          <a:cs typeface="TimesNewRoman,BoldItalic"/>
                        </a:rPr>
                        <a:t>Hedef </a:t>
                      </a:r>
                      <a:r>
                        <a:rPr lang="tr-TR" sz="1600" b="1" i="0" dirty="0">
                          <a:solidFill>
                            <a:schemeClr val="accent2"/>
                          </a:solidFill>
                          <a:effectLst/>
                          <a:latin typeface="+mn-lt"/>
                          <a:ea typeface="Calibri"/>
                          <a:cs typeface="TimesNewRoman,BoldItalic"/>
                        </a:rPr>
                        <a:t>Analizi: </a:t>
                      </a:r>
                      <a:r>
                        <a:rPr lang="tr-TR" sz="1600" i="0" dirty="0" smtClean="0">
                          <a:solidFill>
                            <a:schemeClr val="accent2"/>
                          </a:solidFill>
                          <a:effectLst/>
                          <a:latin typeface="+mn-lt"/>
                          <a:ea typeface="Calibri"/>
                          <a:cs typeface="TimesNewRoman"/>
                        </a:rPr>
                        <a:t>Tanımlanmış</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sorunlara </a:t>
                      </a:r>
                      <a:r>
                        <a:rPr lang="tr-TR" sz="1600" i="0" dirty="0">
                          <a:solidFill>
                            <a:schemeClr val="accent2"/>
                          </a:solidFill>
                          <a:effectLst/>
                          <a:latin typeface="+mn-lt"/>
                          <a:ea typeface="Calibri"/>
                          <a:cs typeface="TimesNewRoman"/>
                        </a:rPr>
                        <a:t>yönelik </a:t>
                      </a:r>
                      <a:r>
                        <a:rPr lang="tr-TR" sz="1600" i="0" dirty="0" smtClean="0">
                          <a:solidFill>
                            <a:schemeClr val="accent2"/>
                          </a:solidFill>
                          <a:effectLst/>
                          <a:latin typeface="+mn-lt"/>
                          <a:ea typeface="Calibri"/>
                          <a:cs typeface="TimesNewRoman"/>
                        </a:rPr>
                        <a:t>hedeflerin</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geliştirilmesi</a:t>
                      </a:r>
                      <a:r>
                        <a:rPr lang="tr-TR" sz="1600" i="0" dirty="0">
                          <a:solidFill>
                            <a:schemeClr val="accent2"/>
                          </a:solidFill>
                          <a:effectLst/>
                          <a:latin typeface="+mn-lt"/>
                          <a:ea typeface="Calibri"/>
                          <a:cs typeface="TimesNewRoman"/>
                        </a:rPr>
                        <a:t>, araç-etki ilişkisinin</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smtClean="0">
                          <a:solidFill>
                            <a:schemeClr val="accent2"/>
                          </a:solidFill>
                          <a:effectLst/>
                          <a:latin typeface="+mn-lt"/>
                          <a:ea typeface="Calibri"/>
                          <a:cs typeface="TimesNewRoman"/>
                        </a:rPr>
                        <a:t>Tanımlanması</a:t>
                      </a:r>
                    </a:p>
                    <a:p>
                      <a:pPr>
                        <a:lnSpc>
                          <a:spcPct val="115000"/>
                        </a:lnSpc>
                        <a:spcAft>
                          <a:spcPts val="0"/>
                        </a:spcAft>
                      </a:pPr>
                      <a:endParaRPr lang="tr-TR" sz="900" i="0" dirty="0">
                        <a:solidFill>
                          <a:schemeClr val="accent2"/>
                        </a:solidFill>
                        <a:effectLst/>
                        <a:latin typeface="+mn-lt"/>
                        <a:ea typeface="Calibri"/>
                        <a:cs typeface="Times New Roman"/>
                      </a:endParaRPr>
                    </a:p>
                    <a:p>
                      <a:pPr>
                        <a:lnSpc>
                          <a:spcPct val="115000"/>
                        </a:lnSpc>
                        <a:spcAft>
                          <a:spcPts val="0"/>
                        </a:spcAft>
                      </a:pPr>
                      <a:r>
                        <a:rPr lang="tr-TR" sz="1600" b="1" i="0" dirty="0">
                          <a:solidFill>
                            <a:schemeClr val="accent2"/>
                          </a:solidFill>
                          <a:effectLst/>
                          <a:latin typeface="+mn-lt"/>
                          <a:ea typeface="Calibri"/>
                          <a:cs typeface="TimesNewRoman,BoldItalic"/>
                        </a:rPr>
                        <a:t>Strateji Analizi: </a:t>
                      </a:r>
                      <a:r>
                        <a:rPr lang="tr-TR" sz="1600" i="0" dirty="0">
                          <a:solidFill>
                            <a:schemeClr val="accent2"/>
                          </a:solidFill>
                          <a:effectLst/>
                          <a:latin typeface="+mn-lt"/>
                          <a:ea typeface="Calibri"/>
                          <a:cs typeface="TimesNewRoman"/>
                        </a:rPr>
                        <a:t>Hedeflere ulaşmak için</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farklı stratejilerin tanımlanması, genel</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hedeflere ve proje amacının </a:t>
                      </a:r>
                      <a:r>
                        <a:rPr lang="tr-TR" sz="1600" i="0" dirty="0" smtClean="0">
                          <a:solidFill>
                            <a:schemeClr val="accent2"/>
                          </a:solidFill>
                          <a:effectLst/>
                          <a:latin typeface="+mn-lt"/>
                          <a:ea typeface="Calibri"/>
                          <a:cs typeface="TimesNewRoman"/>
                        </a:rPr>
                        <a:t>belirlenmesi</a:t>
                      </a:r>
                      <a:endParaRPr lang="tr-TR" sz="1600" i="0" dirty="0">
                        <a:solidFill>
                          <a:schemeClr val="accent2"/>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endParaRPr lang="tr-TR" sz="900" b="1" i="0" dirty="0" smtClean="0">
                        <a:solidFill>
                          <a:schemeClr val="accent2"/>
                        </a:solidFill>
                        <a:effectLst/>
                        <a:latin typeface="+mn-lt"/>
                        <a:ea typeface="Calibri"/>
                        <a:cs typeface="TimesNewRoman,BoldItalic"/>
                      </a:endParaRPr>
                    </a:p>
                    <a:p>
                      <a:pPr>
                        <a:lnSpc>
                          <a:spcPct val="115000"/>
                        </a:lnSpc>
                        <a:spcAft>
                          <a:spcPts val="0"/>
                        </a:spcAft>
                      </a:pPr>
                      <a:r>
                        <a:rPr lang="tr-TR" sz="1600" b="1" i="0" dirty="0" smtClean="0">
                          <a:solidFill>
                            <a:schemeClr val="accent2"/>
                          </a:solidFill>
                          <a:effectLst/>
                          <a:latin typeface="+mn-lt"/>
                          <a:ea typeface="Calibri"/>
                          <a:cs typeface="TimesNewRoman,BoldItalic"/>
                        </a:rPr>
                        <a:t>Mantıksal </a:t>
                      </a:r>
                      <a:r>
                        <a:rPr lang="tr-TR" sz="1600" b="1" i="0" dirty="0">
                          <a:solidFill>
                            <a:schemeClr val="accent2"/>
                          </a:solidFill>
                          <a:effectLst/>
                          <a:latin typeface="+mn-lt"/>
                          <a:ea typeface="Calibri"/>
                          <a:cs typeface="TimesNewRoman,BoldItalic"/>
                        </a:rPr>
                        <a:t>çerçeve: </a:t>
                      </a:r>
                      <a:r>
                        <a:rPr lang="tr-TR" sz="1600" i="0" dirty="0">
                          <a:solidFill>
                            <a:schemeClr val="accent2"/>
                          </a:solidFill>
                          <a:effectLst/>
                          <a:latin typeface="+mn-lt"/>
                          <a:ea typeface="Calibri"/>
                          <a:cs typeface="TimesNewRoman"/>
                        </a:rPr>
                        <a:t>Projenin yapısının </a:t>
                      </a:r>
                      <a:r>
                        <a:rPr lang="tr-TR" sz="1600" i="0" dirty="0" smtClean="0">
                          <a:solidFill>
                            <a:schemeClr val="accent2"/>
                          </a:solidFill>
                          <a:effectLst/>
                          <a:latin typeface="+mn-lt"/>
                          <a:ea typeface="Calibri"/>
                          <a:cs typeface="TimesNewRoman"/>
                        </a:rPr>
                        <a:t>tanımlanması,</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iç </a:t>
                      </a:r>
                      <a:r>
                        <a:rPr lang="tr-TR" sz="1600" i="0" dirty="0">
                          <a:solidFill>
                            <a:schemeClr val="accent2"/>
                          </a:solidFill>
                          <a:effectLst/>
                          <a:latin typeface="+mn-lt"/>
                          <a:ea typeface="Calibri"/>
                          <a:cs typeface="TimesNewRoman"/>
                        </a:rPr>
                        <a:t>mantığının kontrol edilmesi ve hedeflerin </a:t>
                      </a:r>
                      <a:r>
                        <a:rPr lang="tr-TR" sz="1600" i="0" dirty="0" smtClean="0">
                          <a:solidFill>
                            <a:schemeClr val="accent2"/>
                          </a:solidFill>
                          <a:effectLst/>
                          <a:latin typeface="+mn-lt"/>
                          <a:ea typeface="Calibri"/>
                          <a:cs typeface="TimesNewRoman"/>
                        </a:rPr>
                        <a:t>ölçülebilir</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terimlerle </a:t>
                      </a:r>
                      <a:r>
                        <a:rPr lang="tr-TR" sz="1600" i="0" dirty="0" err="1">
                          <a:solidFill>
                            <a:schemeClr val="accent2"/>
                          </a:solidFill>
                          <a:effectLst/>
                          <a:latin typeface="+mn-lt"/>
                          <a:ea typeface="Calibri"/>
                          <a:cs typeface="TimesNewRoman"/>
                        </a:rPr>
                        <a:t>formülasyonu</a:t>
                      </a:r>
                      <a:r>
                        <a:rPr lang="tr-TR" sz="1600" i="0" dirty="0">
                          <a:solidFill>
                            <a:schemeClr val="accent2"/>
                          </a:solidFill>
                          <a:effectLst/>
                          <a:latin typeface="+mn-lt"/>
                          <a:ea typeface="Calibri"/>
                          <a:cs typeface="TimesNewRoman"/>
                        </a:rPr>
                        <a:t>, dışsal koşulların </a:t>
                      </a:r>
                      <a:r>
                        <a:rPr lang="tr-TR" sz="1600" i="0" dirty="0" smtClean="0">
                          <a:solidFill>
                            <a:schemeClr val="accent2"/>
                          </a:solidFill>
                          <a:effectLst/>
                          <a:latin typeface="+mn-lt"/>
                          <a:ea typeface="Calibri"/>
                          <a:cs typeface="TimesNewRoman"/>
                        </a:rPr>
                        <a:t>belirlenmesi</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ve </a:t>
                      </a:r>
                      <a:r>
                        <a:rPr lang="tr-TR" sz="1600" i="0" dirty="0">
                          <a:solidFill>
                            <a:schemeClr val="accent2"/>
                          </a:solidFill>
                          <a:effectLst/>
                          <a:latin typeface="+mn-lt"/>
                          <a:ea typeface="Calibri"/>
                          <a:cs typeface="TimesNewRoman"/>
                        </a:rPr>
                        <a:t>risk </a:t>
                      </a:r>
                      <a:r>
                        <a:rPr lang="tr-TR" sz="1600" i="0" dirty="0" smtClean="0">
                          <a:solidFill>
                            <a:schemeClr val="accent2"/>
                          </a:solidFill>
                          <a:effectLst/>
                          <a:latin typeface="+mn-lt"/>
                          <a:ea typeface="Calibri"/>
                          <a:cs typeface="TimesNewRoman"/>
                        </a:rPr>
                        <a:t>yönetimi</a:t>
                      </a:r>
                    </a:p>
                    <a:p>
                      <a:pPr>
                        <a:lnSpc>
                          <a:spcPct val="115000"/>
                        </a:lnSpc>
                        <a:spcAft>
                          <a:spcPts val="0"/>
                        </a:spcAft>
                      </a:pPr>
                      <a:endParaRPr lang="tr-TR" sz="900" i="0" dirty="0">
                        <a:solidFill>
                          <a:schemeClr val="accent2"/>
                        </a:solidFill>
                        <a:effectLst/>
                        <a:latin typeface="+mn-lt"/>
                        <a:ea typeface="Calibri"/>
                        <a:cs typeface="Times New Roman"/>
                      </a:endParaRPr>
                    </a:p>
                    <a:p>
                      <a:pPr>
                        <a:lnSpc>
                          <a:spcPct val="115000"/>
                        </a:lnSpc>
                        <a:spcAft>
                          <a:spcPts val="0"/>
                        </a:spcAft>
                      </a:pPr>
                      <a:r>
                        <a:rPr lang="tr-TR" sz="1600" b="1" i="0" dirty="0">
                          <a:solidFill>
                            <a:schemeClr val="accent2"/>
                          </a:solidFill>
                          <a:effectLst/>
                          <a:latin typeface="+mn-lt"/>
                          <a:ea typeface="Calibri"/>
                          <a:cs typeface="TimesNewRoman,BoldItalic"/>
                        </a:rPr>
                        <a:t>Faaliyet Planlama: </a:t>
                      </a:r>
                      <a:r>
                        <a:rPr lang="tr-TR" sz="1600" i="0" dirty="0">
                          <a:solidFill>
                            <a:schemeClr val="accent2"/>
                          </a:solidFill>
                          <a:effectLst/>
                          <a:latin typeface="+mn-lt"/>
                          <a:ea typeface="Calibri"/>
                          <a:cs typeface="TimesNewRoman"/>
                        </a:rPr>
                        <a:t>Faaliyetlerin sırasının ve </a:t>
                      </a:r>
                      <a:r>
                        <a:rPr lang="tr-TR" sz="1600" i="0" dirty="0" smtClean="0">
                          <a:solidFill>
                            <a:schemeClr val="accent2"/>
                          </a:solidFill>
                          <a:effectLst/>
                          <a:latin typeface="+mn-lt"/>
                          <a:ea typeface="Calibri"/>
                          <a:cs typeface="TimesNewRoman"/>
                        </a:rPr>
                        <a:t>birbirleri</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arasındaki </a:t>
                      </a:r>
                      <a:r>
                        <a:rPr lang="tr-TR" sz="1600" i="0" dirty="0">
                          <a:solidFill>
                            <a:schemeClr val="accent2"/>
                          </a:solidFill>
                          <a:effectLst/>
                          <a:latin typeface="+mn-lt"/>
                          <a:ea typeface="Calibri"/>
                          <a:cs typeface="TimesNewRoman"/>
                        </a:rPr>
                        <a:t>ilişkinin tanımlanması: </a:t>
                      </a:r>
                      <a:r>
                        <a:rPr lang="tr-TR" sz="1600" i="0" dirty="0" smtClean="0">
                          <a:solidFill>
                            <a:schemeClr val="accent2"/>
                          </a:solidFill>
                          <a:effectLst/>
                          <a:latin typeface="+mn-lt"/>
                          <a:ea typeface="Calibri"/>
                          <a:cs typeface="TimesNewRoman"/>
                        </a:rPr>
                        <a:t>zamanın,</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değerlendirme </a:t>
                      </a:r>
                      <a:r>
                        <a:rPr lang="tr-TR" sz="1600" i="0" dirty="0">
                          <a:solidFill>
                            <a:schemeClr val="accent2"/>
                          </a:solidFill>
                          <a:effectLst/>
                          <a:latin typeface="+mn-lt"/>
                          <a:ea typeface="Calibri"/>
                          <a:cs typeface="TimesNewRoman"/>
                        </a:rPr>
                        <a:t>aralıklarının ve </a:t>
                      </a:r>
                      <a:r>
                        <a:rPr lang="tr-TR" sz="1600" i="0" dirty="0" smtClean="0">
                          <a:solidFill>
                            <a:schemeClr val="accent2"/>
                          </a:solidFill>
                          <a:effectLst/>
                          <a:latin typeface="+mn-lt"/>
                          <a:ea typeface="Calibri"/>
                          <a:cs typeface="TimesNewRoman"/>
                        </a:rPr>
                        <a:t>sorumluluk</a:t>
                      </a:r>
                      <a:r>
                        <a:rPr lang="tr-TR" sz="1600" i="0" baseline="0" dirty="0" smtClean="0">
                          <a:solidFill>
                            <a:schemeClr val="accent2"/>
                          </a:solidFill>
                          <a:effectLst/>
                          <a:latin typeface="+mn-lt"/>
                          <a:ea typeface="Calibri"/>
                          <a:cs typeface="Times New Roman"/>
                        </a:rPr>
                        <a:t> </a:t>
                      </a:r>
                      <a:r>
                        <a:rPr lang="tr-TR" sz="1600" i="0" dirty="0" smtClean="0">
                          <a:solidFill>
                            <a:schemeClr val="accent2"/>
                          </a:solidFill>
                          <a:effectLst/>
                          <a:latin typeface="+mn-lt"/>
                          <a:ea typeface="Calibri"/>
                          <a:cs typeface="TimesNewRoman"/>
                        </a:rPr>
                        <a:t>paylaşımlarının belirlenmesi</a:t>
                      </a:r>
                    </a:p>
                    <a:p>
                      <a:pPr>
                        <a:lnSpc>
                          <a:spcPct val="115000"/>
                        </a:lnSpc>
                        <a:spcAft>
                          <a:spcPts val="0"/>
                        </a:spcAft>
                      </a:pPr>
                      <a:endParaRPr lang="tr-TR" sz="900" i="0" dirty="0">
                        <a:solidFill>
                          <a:schemeClr val="accent2"/>
                        </a:solidFill>
                        <a:effectLst/>
                        <a:latin typeface="+mn-lt"/>
                        <a:ea typeface="Calibri"/>
                        <a:cs typeface="Times New Roman"/>
                      </a:endParaRPr>
                    </a:p>
                    <a:p>
                      <a:pPr>
                        <a:lnSpc>
                          <a:spcPct val="115000"/>
                        </a:lnSpc>
                        <a:spcAft>
                          <a:spcPts val="0"/>
                        </a:spcAft>
                      </a:pPr>
                      <a:r>
                        <a:rPr lang="tr-TR" sz="1600" b="1" i="0" dirty="0">
                          <a:solidFill>
                            <a:schemeClr val="accent2"/>
                          </a:solidFill>
                          <a:effectLst/>
                          <a:latin typeface="+mn-lt"/>
                          <a:ea typeface="Calibri"/>
                          <a:cs typeface="TimesNewRoman,BoldItalic"/>
                        </a:rPr>
                        <a:t>Kaynakların Planlaması: </a:t>
                      </a:r>
                      <a:r>
                        <a:rPr lang="tr-TR" sz="1600" i="0" dirty="0">
                          <a:solidFill>
                            <a:schemeClr val="accent2"/>
                          </a:solidFill>
                          <a:effectLst/>
                          <a:latin typeface="+mn-lt"/>
                          <a:ea typeface="Calibri"/>
                          <a:cs typeface="TimesNewRoman"/>
                        </a:rPr>
                        <a:t>Faaliyet planlaması</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temelinde gereksinilen girdilerin ve bütçenin</a:t>
                      </a:r>
                      <a:endParaRPr lang="tr-TR" sz="1600" i="0" dirty="0">
                        <a:solidFill>
                          <a:schemeClr val="accent2"/>
                        </a:solidFill>
                        <a:effectLst/>
                        <a:latin typeface="+mn-lt"/>
                        <a:ea typeface="Calibri"/>
                        <a:cs typeface="Times New Roman"/>
                      </a:endParaRPr>
                    </a:p>
                    <a:p>
                      <a:pPr>
                        <a:lnSpc>
                          <a:spcPct val="115000"/>
                        </a:lnSpc>
                        <a:spcAft>
                          <a:spcPts val="0"/>
                        </a:spcAft>
                      </a:pPr>
                      <a:r>
                        <a:rPr lang="tr-TR" sz="1600" i="0" dirty="0">
                          <a:solidFill>
                            <a:schemeClr val="accent2"/>
                          </a:solidFill>
                          <a:effectLst/>
                          <a:latin typeface="+mn-lt"/>
                          <a:ea typeface="Calibri"/>
                          <a:cs typeface="TimesNewRoman"/>
                        </a:rPr>
                        <a:t>belirlenmesi</a:t>
                      </a:r>
                      <a:endParaRPr lang="tr-TR" sz="1600" i="0" dirty="0">
                        <a:solidFill>
                          <a:schemeClr val="accent2"/>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0" name="Dikdörtgen 19"/>
          <p:cNvSpPr/>
          <p:nvPr/>
        </p:nvSpPr>
        <p:spPr>
          <a:xfrm>
            <a:off x="336898" y="1173357"/>
            <a:ext cx="7344816" cy="400110"/>
          </a:xfrm>
          <a:prstGeom prst="rect">
            <a:avLst/>
          </a:prstGeom>
        </p:spPr>
        <p:txBody>
          <a:bodyPr wrap="square">
            <a:spAutoFit/>
          </a:bodyPr>
          <a:lstStyle/>
          <a:p>
            <a:r>
              <a:rPr lang="tr-TR" sz="2000" i="0" dirty="0">
                <a:solidFill>
                  <a:schemeClr val="tx2"/>
                </a:solidFill>
                <a:latin typeface="+mj-lt"/>
                <a:cs typeface="Times New Roman" pitchFamily="18" charset="0"/>
              </a:rPr>
              <a:t>Yaklaşım, iki temel aşamadan oluşur. Bu aşamalar:</a:t>
            </a:r>
          </a:p>
        </p:txBody>
      </p:sp>
    </p:spTree>
    <p:extLst>
      <p:ext uri="{BB962C8B-B14F-4D97-AF65-F5344CB8AC3E}">
        <p14:creationId xmlns:p14="http://schemas.microsoft.com/office/powerpoint/2010/main" val="12172532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Diyagram"/>
          <p:cNvGraphicFramePr/>
          <p:nvPr>
            <p:extLst>
              <p:ext uri="{D42A27DB-BD31-4B8C-83A1-F6EECF244321}">
                <p14:modId xmlns:p14="http://schemas.microsoft.com/office/powerpoint/2010/main" val="4256243885"/>
              </p:ext>
            </p:extLst>
          </p:nvPr>
        </p:nvGraphicFramePr>
        <p:xfrm>
          <a:off x="457200" y="274638"/>
          <a:ext cx="8229600" cy="59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Rectangle 4"/>
          <p:cNvSpPr>
            <a:spLocks noGrp="1" noChangeArrowheads="1"/>
          </p:cNvSpPr>
          <p:nvPr>
            <p:ph sz="quarter" idx="1"/>
          </p:nvPr>
        </p:nvSpPr>
        <p:spPr>
          <a:xfrm>
            <a:off x="5652120" y="1700808"/>
            <a:ext cx="3419475" cy="4537075"/>
          </a:xfrm>
        </p:spPr>
        <p:txBody>
          <a:bodyPr>
            <a:normAutofit lnSpcReduction="10000"/>
          </a:bodyPr>
          <a:lstStyle/>
          <a:p>
            <a:pPr algn="ctr" eaLnBrk="1" hangingPunct="1">
              <a:buFontTx/>
              <a:buNone/>
            </a:pPr>
            <a:r>
              <a:rPr lang="tr-TR" b="1" dirty="0" smtClean="0">
                <a:solidFill>
                  <a:schemeClr val="accent3"/>
                </a:solidFill>
                <a:latin typeface="Tahoma" pitchFamily="34" charset="0"/>
              </a:rPr>
              <a:t>   </a:t>
            </a:r>
            <a:r>
              <a:rPr lang="tr-TR" sz="3200" b="1" dirty="0" smtClean="0">
                <a:solidFill>
                  <a:schemeClr val="accent3"/>
                </a:solidFill>
              </a:rPr>
              <a:t>Projelerin </a:t>
            </a:r>
            <a:r>
              <a:rPr lang="tr-TR" sz="3200" b="1" dirty="0" smtClean="0">
                <a:solidFill>
                  <a:schemeClr val="accent3"/>
                </a:solidFill>
                <a:effectLst>
                  <a:outerShdw blurRad="38100" dist="38100" dir="2700000" algn="tl">
                    <a:srgbClr val="000000">
                      <a:alpha val="43137"/>
                    </a:srgbClr>
                  </a:outerShdw>
                </a:effectLst>
              </a:rPr>
              <a:t>planlaması</a:t>
            </a:r>
            <a:r>
              <a:rPr lang="tr-TR" sz="3200" b="1" dirty="0" smtClean="0">
                <a:solidFill>
                  <a:schemeClr val="accent3"/>
                </a:solidFill>
              </a:rPr>
              <a:t> ve </a:t>
            </a:r>
            <a:r>
              <a:rPr lang="tr-TR" sz="3200" b="1" dirty="0" smtClean="0">
                <a:solidFill>
                  <a:schemeClr val="accent3"/>
                </a:solidFill>
                <a:effectLst>
                  <a:outerShdw blurRad="38100" dist="38100" dir="2700000" algn="tl">
                    <a:srgbClr val="000000">
                      <a:alpha val="43137"/>
                    </a:srgbClr>
                  </a:outerShdw>
                </a:effectLst>
              </a:rPr>
              <a:t>yürütülmesi</a:t>
            </a:r>
            <a:r>
              <a:rPr lang="tr-TR" sz="3200" b="1" dirty="0" smtClean="0">
                <a:solidFill>
                  <a:schemeClr val="accent3"/>
                </a:solidFill>
              </a:rPr>
              <a:t>, </a:t>
            </a:r>
            <a:r>
              <a:rPr lang="tr-TR" sz="3200" b="1" dirty="0" smtClean="0">
                <a:solidFill>
                  <a:schemeClr val="accent1"/>
                </a:solidFill>
              </a:rPr>
              <a:t>«</a:t>
            </a:r>
            <a:r>
              <a:rPr lang="tr-TR" sz="3200" b="1" u="sng" dirty="0" smtClean="0">
                <a:solidFill>
                  <a:schemeClr val="accent1"/>
                </a:solidFill>
              </a:rPr>
              <a:t>Proje Döngüsü</a:t>
            </a:r>
            <a:r>
              <a:rPr lang="tr-TR" sz="3200" b="1" dirty="0" smtClean="0">
                <a:solidFill>
                  <a:schemeClr val="accent1"/>
                </a:solidFill>
              </a:rPr>
              <a:t>» </a:t>
            </a:r>
            <a:r>
              <a:rPr lang="tr-TR" sz="3200" b="1" dirty="0" smtClean="0">
                <a:solidFill>
                  <a:schemeClr val="accent3"/>
                </a:solidFill>
              </a:rPr>
              <a:t>adı verilen ve birbirini takip eden </a:t>
            </a:r>
            <a:r>
              <a:rPr lang="tr-TR" sz="3200" b="1" dirty="0" smtClean="0">
                <a:solidFill>
                  <a:schemeClr val="accent3"/>
                </a:solidFill>
                <a:effectLst>
                  <a:outerShdw blurRad="38100" dist="38100" dir="2700000" algn="tl">
                    <a:srgbClr val="000000">
                      <a:alpha val="43137"/>
                    </a:srgbClr>
                  </a:outerShdw>
                </a:effectLst>
              </a:rPr>
              <a:t>6 aşama</a:t>
            </a:r>
            <a:r>
              <a:rPr lang="tr-TR" sz="3200" b="1" dirty="0" smtClean="0">
                <a:solidFill>
                  <a:schemeClr val="accent3"/>
                </a:solidFill>
              </a:rPr>
              <a:t>da gerçekleştirilir.</a:t>
            </a:r>
          </a:p>
        </p:txBody>
      </p:sp>
      <p:graphicFrame>
        <p:nvGraphicFramePr>
          <p:cNvPr id="23" name="22 Diyagram"/>
          <p:cNvGraphicFramePr/>
          <p:nvPr>
            <p:extLst>
              <p:ext uri="{D42A27DB-BD31-4B8C-83A1-F6EECF244321}">
                <p14:modId xmlns:p14="http://schemas.microsoft.com/office/powerpoint/2010/main" val="2626042517"/>
              </p:ext>
            </p:extLst>
          </p:nvPr>
        </p:nvGraphicFramePr>
        <p:xfrm>
          <a:off x="-911626" y="785794"/>
          <a:ext cx="7643866" cy="600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61927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graphicEl>
                                              <a:dgm id="{1BE32899-8C79-464A-B540-F5147EC9DAA9}"/>
                                            </p:graphicEl>
                                          </p:spTgt>
                                        </p:tgtEl>
                                        <p:attrNameLst>
                                          <p:attrName>style.visibility</p:attrName>
                                        </p:attrNameLst>
                                      </p:cBhvr>
                                      <p:to>
                                        <p:strVal val="visible"/>
                                      </p:to>
                                    </p:set>
                                    <p:animEffect transition="in" filter="wipe(left)">
                                      <p:cBhvr>
                                        <p:cTn id="7" dur="500"/>
                                        <p:tgtEl>
                                          <p:spTgt spid="23">
                                            <p:graphicEl>
                                              <a:dgm id="{1BE32899-8C79-464A-B540-F5147EC9DA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graphicEl>
                                              <a:dgm id="{7BAF6C6A-FD95-4895-AB7F-94D62EA1C3F2}"/>
                                            </p:graphicEl>
                                          </p:spTgt>
                                        </p:tgtEl>
                                        <p:attrNameLst>
                                          <p:attrName>style.visibility</p:attrName>
                                        </p:attrNameLst>
                                      </p:cBhvr>
                                      <p:to>
                                        <p:strVal val="visible"/>
                                      </p:to>
                                    </p:set>
                                    <p:animEffect transition="in" filter="wipe(left)">
                                      <p:cBhvr>
                                        <p:cTn id="12" dur="500"/>
                                        <p:tgtEl>
                                          <p:spTgt spid="23">
                                            <p:graphicEl>
                                              <a:dgm id="{7BAF6C6A-FD95-4895-AB7F-94D62EA1C3F2}"/>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graphicEl>
                                              <a:dgm id="{48C60237-7204-485A-8C0E-33634D351CE3}"/>
                                            </p:graphicEl>
                                          </p:spTgt>
                                        </p:tgtEl>
                                        <p:attrNameLst>
                                          <p:attrName>style.visibility</p:attrName>
                                        </p:attrNameLst>
                                      </p:cBhvr>
                                      <p:to>
                                        <p:strVal val="visible"/>
                                      </p:to>
                                    </p:set>
                                    <p:animEffect transition="in" filter="wipe(left)">
                                      <p:cBhvr>
                                        <p:cTn id="15" dur="500"/>
                                        <p:tgtEl>
                                          <p:spTgt spid="23">
                                            <p:graphicEl>
                                              <a:dgm id="{48C60237-7204-485A-8C0E-33634D351C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graphicEl>
                                              <a:dgm id="{77260126-E635-4846-97F5-024C82E7AAD9}"/>
                                            </p:graphicEl>
                                          </p:spTgt>
                                        </p:tgtEl>
                                        <p:attrNameLst>
                                          <p:attrName>style.visibility</p:attrName>
                                        </p:attrNameLst>
                                      </p:cBhvr>
                                      <p:to>
                                        <p:strVal val="visible"/>
                                      </p:to>
                                    </p:set>
                                    <p:animEffect transition="in" filter="wipe(left)">
                                      <p:cBhvr>
                                        <p:cTn id="20" dur="500"/>
                                        <p:tgtEl>
                                          <p:spTgt spid="23">
                                            <p:graphicEl>
                                              <a:dgm id="{77260126-E635-4846-97F5-024C82E7AAD9}"/>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
                                            <p:graphicEl>
                                              <a:dgm id="{9FF71904-F119-4C8D-B49C-9F1757787C64}"/>
                                            </p:graphicEl>
                                          </p:spTgt>
                                        </p:tgtEl>
                                        <p:attrNameLst>
                                          <p:attrName>style.visibility</p:attrName>
                                        </p:attrNameLst>
                                      </p:cBhvr>
                                      <p:to>
                                        <p:strVal val="visible"/>
                                      </p:to>
                                    </p:set>
                                    <p:animEffect transition="in" filter="wipe(left)">
                                      <p:cBhvr>
                                        <p:cTn id="23" dur="500"/>
                                        <p:tgtEl>
                                          <p:spTgt spid="23">
                                            <p:graphicEl>
                                              <a:dgm id="{9FF71904-F119-4C8D-B49C-9F1757787C6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graphicEl>
                                              <a:dgm id="{F6D55424-3133-4FF0-9906-FBBA83FB5243}"/>
                                            </p:graphicEl>
                                          </p:spTgt>
                                        </p:tgtEl>
                                        <p:attrNameLst>
                                          <p:attrName>style.visibility</p:attrName>
                                        </p:attrNameLst>
                                      </p:cBhvr>
                                      <p:to>
                                        <p:strVal val="visible"/>
                                      </p:to>
                                    </p:set>
                                    <p:animEffect transition="in" filter="wipe(left)">
                                      <p:cBhvr>
                                        <p:cTn id="28" dur="500"/>
                                        <p:tgtEl>
                                          <p:spTgt spid="23">
                                            <p:graphicEl>
                                              <a:dgm id="{F6D55424-3133-4FF0-9906-FBBA83FB524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graphicEl>
                                              <a:dgm id="{19BC8224-2114-4AB0-B3CC-EA99FAF2905B}"/>
                                            </p:graphicEl>
                                          </p:spTgt>
                                        </p:tgtEl>
                                        <p:attrNameLst>
                                          <p:attrName>style.visibility</p:attrName>
                                        </p:attrNameLst>
                                      </p:cBhvr>
                                      <p:to>
                                        <p:strVal val="visible"/>
                                      </p:to>
                                    </p:set>
                                    <p:animEffect transition="in" filter="wipe(left)">
                                      <p:cBhvr>
                                        <p:cTn id="31" dur="500"/>
                                        <p:tgtEl>
                                          <p:spTgt spid="23">
                                            <p:graphicEl>
                                              <a:dgm id="{19BC8224-2114-4AB0-B3CC-EA99FAF2905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graphicEl>
                                              <a:dgm id="{4FB0B7D1-7439-4ACD-83CD-295A0F117EDD}"/>
                                            </p:graphicEl>
                                          </p:spTgt>
                                        </p:tgtEl>
                                        <p:attrNameLst>
                                          <p:attrName>style.visibility</p:attrName>
                                        </p:attrNameLst>
                                      </p:cBhvr>
                                      <p:to>
                                        <p:strVal val="visible"/>
                                      </p:to>
                                    </p:set>
                                    <p:animEffect transition="in" filter="wipe(left)">
                                      <p:cBhvr>
                                        <p:cTn id="36" dur="500"/>
                                        <p:tgtEl>
                                          <p:spTgt spid="23">
                                            <p:graphicEl>
                                              <a:dgm id="{4FB0B7D1-7439-4ACD-83CD-295A0F117ED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graphicEl>
                                              <a:dgm id="{C05A1EE0-928D-4C00-90BE-394B9EEE41B8}"/>
                                            </p:graphicEl>
                                          </p:spTgt>
                                        </p:tgtEl>
                                        <p:attrNameLst>
                                          <p:attrName>style.visibility</p:attrName>
                                        </p:attrNameLst>
                                      </p:cBhvr>
                                      <p:to>
                                        <p:strVal val="visible"/>
                                      </p:to>
                                    </p:set>
                                    <p:animEffect transition="in" filter="wipe(left)">
                                      <p:cBhvr>
                                        <p:cTn id="39" dur="500"/>
                                        <p:tgtEl>
                                          <p:spTgt spid="23">
                                            <p:graphicEl>
                                              <a:dgm id="{C05A1EE0-928D-4C00-90BE-394B9EEE41B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graphicEl>
                                              <a:dgm id="{C25C32F8-BFC2-4ABE-9256-8887AFFD98ED}"/>
                                            </p:graphicEl>
                                          </p:spTgt>
                                        </p:tgtEl>
                                        <p:attrNameLst>
                                          <p:attrName>style.visibility</p:attrName>
                                        </p:attrNameLst>
                                      </p:cBhvr>
                                      <p:to>
                                        <p:strVal val="visible"/>
                                      </p:to>
                                    </p:set>
                                    <p:animEffect transition="in" filter="wipe(left)">
                                      <p:cBhvr>
                                        <p:cTn id="44" dur="500"/>
                                        <p:tgtEl>
                                          <p:spTgt spid="23">
                                            <p:graphicEl>
                                              <a:dgm id="{C25C32F8-BFC2-4ABE-9256-8887AFFD98E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
                                            <p:graphicEl>
                                              <a:dgm id="{7E95CE8D-4320-4CDC-B721-9C1AAA8E3B1D}"/>
                                            </p:graphicEl>
                                          </p:spTgt>
                                        </p:tgtEl>
                                        <p:attrNameLst>
                                          <p:attrName>style.visibility</p:attrName>
                                        </p:attrNameLst>
                                      </p:cBhvr>
                                      <p:to>
                                        <p:strVal val="visible"/>
                                      </p:to>
                                    </p:set>
                                    <p:animEffect transition="in" filter="wipe(left)">
                                      <p:cBhvr>
                                        <p:cTn id="47" dur="500"/>
                                        <p:tgtEl>
                                          <p:spTgt spid="23">
                                            <p:graphicEl>
                                              <a:dgm id="{7E95CE8D-4320-4CDC-B721-9C1AAA8E3B1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graphicEl>
                                              <a:dgm id="{5396D285-753C-4BAA-818E-9F02687C3235}"/>
                                            </p:graphicEl>
                                          </p:spTgt>
                                        </p:tgtEl>
                                        <p:attrNameLst>
                                          <p:attrName>style.visibility</p:attrName>
                                        </p:attrNameLst>
                                      </p:cBhvr>
                                      <p:to>
                                        <p:strVal val="visible"/>
                                      </p:to>
                                    </p:set>
                                    <p:animEffect transition="in" filter="wipe(left)">
                                      <p:cBhvr>
                                        <p:cTn id="52" dur="500"/>
                                        <p:tgtEl>
                                          <p:spTgt spid="23">
                                            <p:graphicEl>
                                              <a:dgm id="{5396D285-753C-4BAA-818E-9F02687C32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5012</TotalTime>
  <Words>1004</Words>
  <Application>Microsoft Office PowerPoint</Application>
  <PresentationFormat>Ekran Gösterisi (4:3)</PresentationFormat>
  <Paragraphs>256</Paragraphs>
  <Slides>26</Slides>
  <Notes>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Hisse Senedi</vt:lpstr>
      <vt:lpstr>PROJE MANTIĞI VE PROJE TÜRLERİ</vt:lpstr>
      <vt:lpstr>PowerPoint Sunusu</vt:lpstr>
      <vt:lpstr>Proje Fikri ve Proje arasındaki FARK!! Peki bir projeden söz edilebilmesi için proje fikrinin nelere sahip olması gerekir ???  - 1 </vt:lpstr>
      <vt:lpstr>PowerPoint Sunusu</vt:lpstr>
      <vt:lpstr>Peki bir projeden söz edilebilmesi için proje fikrinin nelere sahip olması gerekir ???  - 3 </vt:lpstr>
      <vt:lpstr>PowerPoint Sunusu</vt:lpstr>
      <vt:lpstr>PowerPoint Sunusu</vt:lpstr>
      <vt:lpstr>PowerPoint Sunusu</vt:lpstr>
      <vt:lpstr>PowerPoint Sunusu</vt:lpstr>
      <vt:lpstr>PROJE TÜRLERİ</vt:lpstr>
      <vt:lpstr>PowerPoint Sunusu</vt:lpstr>
      <vt:lpstr>PowerPoint Sunusu</vt:lpstr>
      <vt:lpstr>PowerPoint Sunusu</vt:lpstr>
      <vt:lpstr>PowerPoint Sunusu</vt:lpstr>
      <vt:lpstr>PowerPoint Sunusu</vt:lpstr>
      <vt:lpstr>HİBE PROJELERİ</vt:lpstr>
      <vt:lpstr>MARKA </vt:lpstr>
      <vt:lpstr>PowerPoint Sunusu</vt:lpstr>
      <vt:lpstr>PowerPoint Sunusu</vt:lpstr>
      <vt:lpstr>PowerPoint Sunusu</vt:lpstr>
      <vt:lpstr>PowerPoint Sunusu</vt:lpstr>
      <vt:lpstr>PowerPoint Sunusu</vt:lpstr>
      <vt:lpstr>PowerPoint Sunusu</vt:lpstr>
      <vt:lpstr>YEREL PROJELER ( PLANLANAN )</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CC Oz</cp:lastModifiedBy>
  <cp:revision>453</cp:revision>
  <cp:lastPrinted>2015-09-08T15:13:35Z</cp:lastPrinted>
  <dcterms:created xsi:type="dcterms:W3CDTF">2014-05-06T06:01:25Z</dcterms:created>
  <dcterms:modified xsi:type="dcterms:W3CDTF">2015-11-17T21:55:59Z</dcterms:modified>
</cp:coreProperties>
</file>