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5" r:id="rId7"/>
    <p:sldId id="260" r:id="rId8"/>
    <p:sldId id="266" r:id="rId9"/>
    <p:sldId id="261" r:id="rId10"/>
    <p:sldId id="262" r:id="rId11"/>
    <p:sldId id="263" r:id="rId12"/>
    <p:sldId id="264"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144598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tr-TR" smtClean="0"/>
              <a:t>Asıl başlık stili için tıklatın</a:t>
            </a:r>
            <a:endParaRPr lang="en-US"/>
          </a:p>
        </p:txBody>
      </p:sp>
      <p:sp>
        <p:nvSpPr>
          <p:cNvPr id="3" name="2 Marcador de texto vertical"/>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8000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255454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770F0F3-D292-4BB3-9AB9-8407E94FE999}" type="datetimeFigureOut">
              <a:rPr lang="tr-TR" smtClean="0"/>
              <a:t>16.11.2015</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B3742B7-8B7C-400E-9C4C-B310C21F0570}"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770F0F3-D292-4BB3-9AB9-8407E94FE999}" type="datetimeFigureOut">
              <a:rPr lang="tr-TR" smtClean="0"/>
              <a:t>16.11.2015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70F0F3-D292-4BB3-9AB9-8407E94FE999}" type="datetimeFigureOut">
              <a:rPr lang="tr-TR" smtClean="0"/>
              <a:t>16.11.2015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1770F0F3-D292-4BB3-9AB9-8407E94FE999}" type="datetimeFigureOut">
              <a:rPr lang="tr-TR" smtClean="0"/>
              <a:t>16.11.2015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3742B7-8B7C-400E-9C4C-B310C21F0570}"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1770F0F3-D292-4BB3-9AB9-8407E94FE999}" type="datetimeFigureOut">
              <a:rPr lang="tr-TR" smtClean="0"/>
              <a:t>16.11.2015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B3742B7-8B7C-400E-9C4C-B310C21F0570}"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770F0F3-D292-4BB3-9AB9-8407E94FE999}" type="datetimeFigureOut">
              <a:rPr lang="tr-TR" smtClean="0"/>
              <a:t>16.11.2015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0F0F3-D292-4BB3-9AB9-8407E94FE999}" type="datetimeFigureOut">
              <a:rPr lang="tr-TR" smtClean="0"/>
              <a:t>16.11.2015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1770F0F3-D292-4BB3-9AB9-8407E94FE999}" type="datetimeFigureOut">
              <a:rPr lang="tr-TR" smtClean="0"/>
              <a:t>16.11.2015</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5B3742B7-8B7C-400E-9C4C-B310C21F05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tr-TR" smtClean="0"/>
              <a:t>Asıl başlık stili için tıklatın</a:t>
            </a:r>
            <a:endParaRPr lang="en-US"/>
          </a:p>
        </p:txBody>
      </p:sp>
      <p:sp>
        <p:nvSpPr>
          <p:cNvPr id="3" name="2 Marcador de contenido"/>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396768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1770F0F3-D292-4BB3-9AB9-8407E94FE999}" type="datetimeFigureOut">
              <a:rPr lang="tr-TR" smtClean="0"/>
              <a:t>16.11.2015</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5B3742B7-8B7C-400E-9C4C-B310C21F0570}"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770F0F3-D292-4BB3-9AB9-8407E94FE999}" type="datetimeFigureOut">
              <a:rPr lang="tr-TR" smtClean="0"/>
              <a:t>16.11.2015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770F0F3-D292-4BB3-9AB9-8407E94FE999}" type="datetimeFigureOut">
              <a:rPr lang="tr-TR" smtClean="0"/>
              <a:t>16.11.2015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3742B7-8B7C-400E-9C4C-B310C21F057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364511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tr-TR" smtClean="0"/>
              <a:t>Asıl başlık stili için tıklatın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140105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tr-TR" smtClean="0"/>
              <a:t>Asıl başlık stili için tıklatın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53544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tr-TR" smtClean="0"/>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71607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112216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244269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770F0F3-D292-4BB3-9AB9-8407E94FE999}" type="datetimeFigureOut">
              <a:rPr lang="tr-TR" smtClean="0"/>
              <a:t>16.11.2015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5B3742B7-8B7C-400E-9C4C-B310C21F0570}" type="slidenum">
              <a:rPr lang="tr-TR" smtClean="0"/>
              <a:t>‹#›</a:t>
            </a:fld>
            <a:endParaRPr lang="tr-TR"/>
          </a:p>
        </p:txBody>
      </p:sp>
    </p:spTree>
    <p:extLst>
      <p:ext uri="{BB962C8B-B14F-4D97-AF65-F5344CB8AC3E}">
        <p14:creationId xmlns:p14="http://schemas.microsoft.com/office/powerpoint/2010/main" val="18231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3000" b="-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smtClean="0"/>
            </a:lvl1pPr>
          </a:lstStyle>
          <a:p>
            <a:fld id="{1770F0F3-D292-4BB3-9AB9-8407E94FE999}" type="datetimeFigureOut">
              <a:rPr lang="tr-TR" smtClean="0"/>
              <a:t>16.11.2015</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smtClean="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5B3742B7-8B7C-400E-9C4C-B310C21F05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770F0F3-D292-4BB3-9AB9-8407E94FE999}" type="datetimeFigureOut">
              <a:rPr lang="tr-TR" smtClean="0"/>
              <a:t>16.11.2015</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B3742B7-8B7C-400E-9C4C-B310C21F05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projelerekibi54@gmail.com" TargetMode="External"/><Relationship Id="rId2" Type="http://schemas.openxmlformats.org/officeDocument/2006/relationships/hyperlink" Target="mailto:projelerekibi54@meb.gov.t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bilimiz.tubitak.gov.t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16016" y="2782395"/>
            <a:ext cx="3936503" cy="1470025"/>
          </a:xfrm>
        </p:spPr>
        <p:txBody>
          <a:bodyPr/>
          <a:lstStyle/>
          <a:p>
            <a:pPr algn="l"/>
            <a:r>
              <a:rPr lang="tr-TR" sz="5400" dirty="0" smtClean="0">
                <a:solidFill>
                  <a:schemeClr val="bg1"/>
                </a:solidFill>
                <a:effectLst>
                  <a:outerShdw blurRad="38100" dist="38100" dir="2700000" algn="tl">
                    <a:srgbClr val="000000">
                      <a:alpha val="43137"/>
                    </a:srgbClr>
                  </a:outerShdw>
                </a:effectLst>
                <a:latin typeface="Trebuchet MS" pitchFamily="34" charset="0"/>
              </a:rPr>
              <a:t>TÜBİTAK DESTEKLERİ</a:t>
            </a:r>
            <a:endParaRPr lang="tr-TR" sz="5400" dirty="0">
              <a:solidFill>
                <a:schemeClr val="bg1"/>
              </a:solidFill>
              <a:effectLst>
                <a:outerShdw blurRad="38100" dist="38100" dir="2700000" algn="tl">
                  <a:srgbClr val="000000">
                    <a:alpha val="43137"/>
                  </a:srgbClr>
                </a:outerShdw>
              </a:effectLst>
              <a:latin typeface="Trebuchet MS" pitchFamily="34" charset="0"/>
            </a:endParaRPr>
          </a:p>
        </p:txBody>
      </p:sp>
      <p:sp>
        <p:nvSpPr>
          <p:cNvPr id="4" name="AutoShape 2" descr="https://www.tubitak.gov.tr/sites/default/files/tubitak_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https://www.tubitak.gov.tr/sites/default/files/tubita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484784"/>
            <a:ext cx="2616225" cy="34943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9242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2223-B - Yurt İçi Bilimsel Etkinlik Düzenleme </a:t>
            </a:r>
            <a:r>
              <a:rPr lang="tr-TR" dirty="0" smtClean="0"/>
              <a:t>Desteği</a:t>
            </a:r>
            <a:endParaRPr lang="tr-TR" dirty="0"/>
          </a:p>
        </p:txBody>
      </p:sp>
      <p:sp>
        <p:nvSpPr>
          <p:cNvPr id="3" name="İçerik Yer Tutucusu 2"/>
          <p:cNvSpPr>
            <a:spLocks noGrp="1"/>
          </p:cNvSpPr>
          <p:nvPr>
            <p:ph idx="1"/>
          </p:nvPr>
        </p:nvSpPr>
        <p:spPr>
          <a:xfrm>
            <a:off x="827584" y="2119256"/>
            <a:ext cx="7560840" cy="3974039"/>
          </a:xfrm>
        </p:spPr>
        <p:txBody>
          <a:bodyPr>
            <a:normAutofit fontScale="85000" lnSpcReduction="10000"/>
          </a:bodyPr>
          <a:lstStyle/>
          <a:p>
            <a:r>
              <a:rPr lang="tr-TR" dirty="0"/>
              <a:t>Üst düzeyde özgün bilimsel yeniliklerin ilk kez açıklandığı, katılımcıların karşılıklı olarak bilgi alışverişinde bulunduğu tartışmalı etkinlikler. (</a:t>
            </a:r>
            <a:r>
              <a:rPr lang="tr-TR" b="1" dirty="0">
                <a:solidFill>
                  <a:srgbClr val="FF0000"/>
                </a:solidFill>
              </a:rPr>
              <a:t>Kongre, sempozyum, kolokyum, çalıştay </a:t>
            </a:r>
            <a:r>
              <a:rPr lang="tr-TR" dirty="0"/>
              <a:t>vb</a:t>
            </a:r>
            <a:r>
              <a:rPr lang="tr-TR" dirty="0" smtClean="0"/>
              <a:t>.)</a:t>
            </a:r>
          </a:p>
          <a:p>
            <a:r>
              <a:rPr lang="tr-TR" dirty="0"/>
              <a:t>Programa başvurunun, etkinliğin Düzenleme Kurulu’nda yer alan, yurtiçinde ikamet eden ve çalışan </a:t>
            </a:r>
            <a:r>
              <a:rPr lang="tr-TR" sz="2200" b="1" dirty="0">
                <a:solidFill>
                  <a:srgbClr val="FF0000"/>
                </a:solidFill>
              </a:rPr>
              <a:t>en az doktora eğitimini </a:t>
            </a:r>
            <a:r>
              <a:rPr lang="tr-TR" dirty="0"/>
              <a:t>tamamlamış etkinlik yürütücüsü tarafından yapılması</a:t>
            </a:r>
            <a:r>
              <a:rPr lang="tr-TR" dirty="0" smtClean="0"/>
              <a:t>,</a:t>
            </a:r>
          </a:p>
          <a:p>
            <a:r>
              <a:rPr lang="tr-TR" dirty="0"/>
              <a:t>Düzenlenen etkinliğin alanında güncel ve ileri bilgileri kapsaması</a:t>
            </a:r>
            <a:r>
              <a:rPr lang="tr-TR" dirty="0" smtClean="0"/>
              <a:t>,</a:t>
            </a:r>
          </a:p>
          <a:p>
            <a:r>
              <a:rPr lang="tr-TR" dirty="0"/>
              <a:t>Etkinliğin en az 100 katılımcı ile gerçekleştirilecek olması, (Etkinlik tamamlandıktan sonra gerçekleşen katılımcı sayısının 100'ün altında kalması durumunda TÜBİTAK tarafından verilmiş olan desteğin tamamı iptal edilecektir</a:t>
            </a:r>
            <a:r>
              <a:rPr lang="tr-TR" dirty="0" smtClean="0"/>
              <a:t>.)</a:t>
            </a:r>
          </a:p>
          <a:p>
            <a:pPr fontAlgn="base"/>
            <a:r>
              <a:rPr lang="tr-TR" b="1" dirty="0">
                <a:solidFill>
                  <a:srgbClr val="FF0000"/>
                </a:solidFill>
              </a:rPr>
              <a:t>Destek üst limitleri aşağıda belirtilen tüm destek kalemleri için toplam:  20.000 </a:t>
            </a:r>
            <a:r>
              <a:rPr lang="tr-TR" b="1" dirty="0" smtClean="0">
                <a:solidFill>
                  <a:srgbClr val="FF0000"/>
                </a:solidFill>
              </a:rPr>
              <a:t>TL</a:t>
            </a:r>
            <a:endParaRPr lang="tr-TR" dirty="0">
              <a:solidFill>
                <a:srgbClr val="FF0000"/>
              </a:solidFill>
            </a:endParaRPr>
          </a:p>
        </p:txBody>
      </p:sp>
    </p:spTree>
    <p:extLst>
      <p:ext uri="{BB962C8B-B14F-4D97-AF65-F5344CB8AC3E}">
        <p14:creationId xmlns:p14="http://schemas.microsoft.com/office/powerpoint/2010/main" val="35521855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İletişim</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a:t>Sakarya İl Milli Eğitim Müdürlüğü Ar-Ge </a:t>
            </a:r>
            <a:r>
              <a:rPr lang="tr-TR" dirty="0" smtClean="0"/>
              <a:t>Birimi Projeler Ekibi </a:t>
            </a:r>
            <a:endParaRPr lang="tr-TR" dirty="0"/>
          </a:p>
          <a:p>
            <a:pPr marL="0" indent="0">
              <a:buNone/>
            </a:pPr>
            <a:r>
              <a:rPr lang="tr-TR" dirty="0"/>
              <a:t>Camili </a:t>
            </a:r>
            <a:r>
              <a:rPr lang="tr-TR" dirty="0" err="1"/>
              <a:t>mah.</a:t>
            </a:r>
            <a:r>
              <a:rPr lang="tr-TR" dirty="0"/>
              <a:t> Resmi Daireler Kampüsü B Blok </a:t>
            </a:r>
          </a:p>
          <a:p>
            <a:pPr marL="0" indent="0">
              <a:buNone/>
            </a:pPr>
            <a:r>
              <a:rPr lang="tr-TR" dirty="0"/>
              <a:t>Adapazarı / SAKARYA</a:t>
            </a:r>
          </a:p>
          <a:p>
            <a:pPr marL="0" indent="0">
              <a:buNone/>
            </a:pPr>
            <a:r>
              <a:rPr lang="tr-TR" dirty="0"/>
              <a:t>Web	</a:t>
            </a:r>
            <a:r>
              <a:rPr lang="tr-TR" dirty="0" smtClean="0"/>
              <a:t>: sakaryaarge.meb.gov.tr</a:t>
            </a:r>
            <a:endParaRPr lang="tr-TR" dirty="0"/>
          </a:p>
          <a:p>
            <a:pPr marL="0" indent="0">
              <a:buNone/>
            </a:pPr>
            <a:r>
              <a:rPr lang="tr-TR" dirty="0" smtClean="0"/>
              <a:t>E-Posta: </a:t>
            </a:r>
            <a:r>
              <a:rPr lang="tr-TR" u="sng" dirty="0">
                <a:hlinkClick r:id="rId2"/>
              </a:rPr>
              <a:t>projelerekibi54@meb.gov.tr</a:t>
            </a:r>
            <a:endParaRPr lang="tr-TR" dirty="0"/>
          </a:p>
          <a:p>
            <a:pPr marL="0" indent="0">
              <a:buNone/>
            </a:pPr>
            <a:r>
              <a:rPr lang="tr-TR"/>
              <a:t>	</a:t>
            </a:r>
            <a:r>
              <a:rPr lang="tr-TR" u="sng" smtClean="0">
                <a:hlinkClick r:id="rId3"/>
              </a:rPr>
              <a:t>projelerekibi54@gmail.com</a:t>
            </a:r>
            <a:r>
              <a:rPr lang="tr-TR" smtClean="0"/>
              <a:t> </a:t>
            </a:r>
            <a:endParaRPr lang="tr-TR" dirty="0"/>
          </a:p>
          <a:p>
            <a:pPr marL="0" indent="0">
              <a:buNone/>
            </a:pPr>
            <a:r>
              <a:rPr lang="tr-TR" dirty="0"/>
              <a:t>Tel	</a:t>
            </a:r>
            <a:r>
              <a:rPr lang="tr-TR" dirty="0" smtClean="0"/>
              <a:t> :0.264.2513614 </a:t>
            </a:r>
            <a:r>
              <a:rPr lang="tr-TR" dirty="0"/>
              <a:t>– </a:t>
            </a:r>
            <a:r>
              <a:rPr lang="tr-TR" dirty="0" smtClean="0"/>
              <a:t>1219 – 1228 </a:t>
            </a:r>
          </a:p>
          <a:p>
            <a:pPr>
              <a:spcBef>
                <a:spcPct val="0"/>
              </a:spcBef>
              <a:buNone/>
            </a:pPr>
            <a:endParaRPr lang="tr-TR" b="1" u="sng" dirty="0" smtClean="0">
              <a:latin typeface="Adobe Caslon Pro" pitchFamily="18" charset="-94"/>
            </a:endParaRPr>
          </a:p>
          <a:p>
            <a:pPr>
              <a:spcBef>
                <a:spcPct val="0"/>
              </a:spcBef>
              <a:buNone/>
            </a:pPr>
            <a:r>
              <a:rPr lang="tr-TR" sz="2800" b="1" dirty="0">
                <a:solidFill>
                  <a:srgbClr val="660033"/>
                </a:solidFill>
                <a:effectLst>
                  <a:outerShdw blurRad="38100" dist="38100" dir="2700000" algn="tl">
                    <a:srgbClr val="000000">
                      <a:alpha val="43137"/>
                    </a:srgbClr>
                  </a:outerShdw>
                </a:effectLst>
                <a:latin typeface="Adobe Caslon Pro" pitchFamily="18" charset="-94"/>
              </a:rPr>
              <a:t>Çağatay ÖZKAN 	: </a:t>
            </a:r>
            <a:r>
              <a:rPr lang="tr-TR" sz="2800" b="1" dirty="0">
                <a:effectLst>
                  <a:outerShdw blurRad="38100" dist="38100" dir="2700000" algn="tl">
                    <a:srgbClr val="000000">
                      <a:alpha val="43137"/>
                    </a:srgbClr>
                  </a:outerShdw>
                </a:effectLst>
                <a:latin typeface="Adobe Caslon Pro" pitchFamily="18" charset="-94"/>
              </a:rPr>
              <a:t>0505 728 69 10</a:t>
            </a:r>
          </a:p>
          <a:p>
            <a:pPr>
              <a:spcBef>
                <a:spcPct val="0"/>
              </a:spcBef>
              <a:buNone/>
            </a:pPr>
            <a:endParaRPr lang="tr-TR" dirty="0" smtClean="0">
              <a:solidFill>
                <a:srgbClr val="660033"/>
              </a:solidFill>
              <a:latin typeface="Adobe Caslon Pro" pitchFamily="18" charset="-94"/>
            </a:endParaRPr>
          </a:p>
          <a:p>
            <a:pPr>
              <a:spcBef>
                <a:spcPct val="0"/>
              </a:spcBef>
              <a:buNone/>
            </a:pPr>
            <a:r>
              <a:rPr lang="tr-TR" dirty="0" smtClean="0">
                <a:solidFill>
                  <a:srgbClr val="660033"/>
                </a:solidFill>
                <a:latin typeface="Adobe Caslon Pro" pitchFamily="18" charset="-94"/>
              </a:rPr>
              <a:t>Şafak </a:t>
            </a:r>
            <a:r>
              <a:rPr lang="tr-TR" dirty="0">
                <a:solidFill>
                  <a:srgbClr val="660033"/>
                </a:solidFill>
                <a:latin typeface="Adobe Caslon Pro" pitchFamily="18" charset="-94"/>
              </a:rPr>
              <a:t>ÇAM 		: 0534 290 96 04</a:t>
            </a:r>
          </a:p>
          <a:p>
            <a:pPr>
              <a:spcBef>
                <a:spcPct val="0"/>
              </a:spcBef>
              <a:buNone/>
            </a:pPr>
            <a:r>
              <a:rPr lang="tr-TR" dirty="0" smtClean="0">
                <a:solidFill>
                  <a:srgbClr val="660033"/>
                </a:solidFill>
                <a:latin typeface="Adobe Caslon Pro" pitchFamily="18" charset="-94"/>
              </a:rPr>
              <a:t>Seher </a:t>
            </a:r>
            <a:r>
              <a:rPr lang="tr-TR" dirty="0">
                <a:solidFill>
                  <a:srgbClr val="660033"/>
                </a:solidFill>
                <a:latin typeface="Adobe Caslon Pro" pitchFamily="18" charset="-94"/>
              </a:rPr>
              <a:t>YUMRUTEPE 	: 0533 326 87 85</a:t>
            </a:r>
          </a:p>
          <a:p>
            <a:pPr marL="0" indent="0">
              <a:buNone/>
            </a:pPr>
            <a:endParaRPr lang="tr-TR" dirty="0"/>
          </a:p>
        </p:txBody>
      </p:sp>
    </p:spTree>
    <p:extLst>
      <p:ext uri="{BB962C8B-B14F-4D97-AF65-F5344CB8AC3E}">
        <p14:creationId xmlns:p14="http://schemas.microsoft.com/office/powerpoint/2010/main" val="395217987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Destek Türleri-1</a:t>
            </a:r>
            <a:endParaRPr lang="tr-TR" dirty="0"/>
          </a:p>
        </p:txBody>
      </p:sp>
      <p:sp>
        <p:nvSpPr>
          <p:cNvPr id="3" name="İçerik Yer Tutucusu 2"/>
          <p:cNvSpPr>
            <a:spLocks noGrp="1"/>
          </p:cNvSpPr>
          <p:nvPr>
            <p:ph idx="1"/>
          </p:nvPr>
        </p:nvSpPr>
        <p:spPr/>
        <p:txBody>
          <a:bodyPr>
            <a:normAutofit fontScale="92500"/>
          </a:bodyPr>
          <a:lstStyle/>
          <a:p>
            <a:r>
              <a:rPr lang="tr-TR" dirty="0"/>
              <a:t>Bilim ve </a:t>
            </a:r>
            <a:r>
              <a:rPr lang="tr-TR" dirty="0" smtClean="0"/>
              <a:t>Toplum</a:t>
            </a:r>
          </a:p>
          <a:p>
            <a:pPr lvl="1"/>
            <a:r>
              <a:rPr lang="tr-TR" b="1" dirty="0">
                <a:solidFill>
                  <a:srgbClr val="FF0000"/>
                </a:solidFill>
                <a:effectLst>
                  <a:outerShdw blurRad="38100" dist="38100" dir="2700000" algn="tl">
                    <a:srgbClr val="000000">
                      <a:alpha val="43137"/>
                    </a:srgbClr>
                  </a:outerShdw>
                </a:effectLst>
              </a:rPr>
              <a:t>4007 - Bilim Şenliği Destekleme Programı</a:t>
            </a:r>
          </a:p>
          <a:p>
            <a:pPr lvl="1"/>
            <a:r>
              <a:rPr lang="tr-TR" dirty="0"/>
              <a:t>4003 - Bilim Merkezi Kurulması Destek Programı</a:t>
            </a:r>
          </a:p>
          <a:p>
            <a:pPr lvl="1"/>
            <a:r>
              <a:rPr lang="tr-TR" b="1" dirty="0">
                <a:solidFill>
                  <a:srgbClr val="FF0000"/>
                </a:solidFill>
                <a:effectLst>
                  <a:outerShdw blurRad="38100" dist="38100" dir="2700000" algn="tl">
                    <a:srgbClr val="000000">
                      <a:alpha val="43137"/>
                    </a:srgbClr>
                  </a:outerShdw>
                </a:effectLst>
              </a:rPr>
              <a:t>4004 - Doğa Eğitimi ve Bilim Okulları</a:t>
            </a:r>
          </a:p>
          <a:p>
            <a:pPr lvl="1"/>
            <a:r>
              <a:rPr lang="tr-TR" b="1" dirty="0">
                <a:solidFill>
                  <a:srgbClr val="FF0000"/>
                </a:solidFill>
                <a:effectLst>
                  <a:outerShdw blurRad="38100" dist="38100" dir="2700000" algn="tl">
                    <a:srgbClr val="000000">
                      <a:alpha val="43137"/>
                    </a:srgbClr>
                  </a:outerShdw>
                </a:effectLst>
              </a:rPr>
              <a:t>4005 - Bilim ve Toplum Yenilikçi Eğitim Uygulamaları</a:t>
            </a:r>
          </a:p>
          <a:p>
            <a:pPr lvl="1"/>
            <a:r>
              <a:rPr lang="tr-TR" b="1" dirty="0">
                <a:solidFill>
                  <a:srgbClr val="FF0000"/>
                </a:solidFill>
                <a:effectLst>
                  <a:outerShdw blurRad="38100" dist="38100" dir="2700000" algn="tl">
                    <a:srgbClr val="000000">
                      <a:alpha val="43137"/>
                    </a:srgbClr>
                  </a:outerShdw>
                </a:effectLst>
              </a:rPr>
              <a:t>4006 - TÜBİTAK Bilim Fuarları Destekleme Programı</a:t>
            </a:r>
          </a:p>
          <a:p>
            <a:pPr lvl="1"/>
            <a:r>
              <a:rPr lang="tr-TR" dirty="0"/>
              <a:t>5000 - Dijital İçerikli Açık Ders Kaynakları Destekleme Programı</a:t>
            </a:r>
          </a:p>
          <a:p>
            <a:pPr marL="365760" lvl="1" indent="0">
              <a:buNone/>
            </a:pPr>
            <a:endParaRPr lang="tr-TR" dirty="0"/>
          </a:p>
        </p:txBody>
      </p:sp>
    </p:spTree>
    <p:extLst>
      <p:ext uri="{BB962C8B-B14F-4D97-AF65-F5344CB8AC3E}">
        <p14:creationId xmlns:p14="http://schemas.microsoft.com/office/powerpoint/2010/main" val="203193795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Destek </a:t>
            </a:r>
            <a:r>
              <a:rPr lang="tr-TR" dirty="0" smtClean="0"/>
              <a:t>Türleri-2</a:t>
            </a:r>
            <a:endParaRPr lang="tr-TR" dirty="0"/>
          </a:p>
        </p:txBody>
      </p:sp>
      <p:sp>
        <p:nvSpPr>
          <p:cNvPr id="3" name="İçerik Yer Tutucusu 2"/>
          <p:cNvSpPr>
            <a:spLocks noGrp="1"/>
          </p:cNvSpPr>
          <p:nvPr>
            <p:ph idx="1"/>
          </p:nvPr>
        </p:nvSpPr>
        <p:spPr/>
        <p:txBody>
          <a:bodyPr>
            <a:normAutofit fontScale="92500" lnSpcReduction="10000"/>
          </a:bodyPr>
          <a:lstStyle/>
          <a:p>
            <a:r>
              <a:rPr lang="tr-TR" dirty="0"/>
              <a:t>Bilimsel </a:t>
            </a:r>
            <a:r>
              <a:rPr lang="tr-TR" dirty="0" smtClean="0"/>
              <a:t>Etkinlik</a:t>
            </a:r>
          </a:p>
          <a:p>
            <a:pPr lvl="1"/>
            <a:r>
              <a:rPr lang="tr-TR" dirty="0"/>
              <a:t>2229 - Bilimsel Eğitim Etkinliklerini Destekleme Programı</a:t>
            </a:r>
          </a:p>
          <a:p>
            <a:pPr lvl="1"/>
            <a:r>
              <a:rPr lang="tr-TR" dirty="0"/>
              <a:t>2223-C - Çok Katılımlı Uluslararası Etkinlik Düzenleme Desteği</a:t>
            </a:r>
          </a:p>
          <a:p>
            <a:pPr lvl="1"/>
            <a:r>
              <a:rPr lang="tr-TR" dirty="0"/>
              <a:t>2223-D - İşbirliği ve Öncelikli Alanlarla İlgili Etkinlik Düzenleme Desteği</a:t>
            </a:r>
          </a:p>
          <a:p>
            <a:pPr lvl="1"/>
            <a:r>
              <a:rPr lang="tr-TR" dirty="0"/>
              <a:t>2237 - Proje Eğitimi Etkinliklerini Destekleme Programı</a:t>
            </a:r>
          </a:p>
          <a:p>
            <a:pPr lvl="1"/>
            <a:r>
              <a:rPr lang="tr-TR" b="1" dirty="0">
                <a:solidFill>
                  <a:srgbClr val="FF0000"/>
                </a:solidFill>
                <a:effectLst>
                  <a:outerShdw blurRad="38100" dist="38100" dir="2700000" algn="tl">
                    <a:srgbClr val="000000">
                      <a:alpha val="43137"/>
                    </a:srgbClr>
                  </a:outerShdw>
                </a:effectLst>
              </a:rPr>
              <a:t>2223-B - Yurt İçi Bilimsel Etkinlik Düzenleme Desteği</a:t>
            </a:r>
          </a:p>
          <a:p>
            <a:pPr lvl="1"/>
            <a:endParaRPr lang="tr-TR" dirty="0"/>
          </a:p>
        </p:txBody>
      </p:sp>
    </p:spTree>
    <p:extLst>
      <p:ext uri="{BB962C8B-B14F-4D97-AF65-F5344CB8AC3E}">
        <p14:creationId xmlns:p14="http://schemas.microsoft.com/office/powerpoint/2010/main" val="288414256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4006 - TÜBİTAK Bilim Fuarları </a:t>
            </a:r>
            <a:r>
              <a:rPr lang="tr-TR" sz="3600" dirty="0" smtClean="0"/>
              <a:t/>
            </a:r>
            <a:br>
              <a:rPr lang="tr-TR" sz="3600" dirty="0" smtClean="0"/>
            </a:br>
            <a:r>
              <a:rPr lang="tr-TR" sz="3600" dirty="0" smtClean="0"/>
              <a:t>Destekleme </a:t>
            </a:r>
            <a:r>
              <a:rPr lang="tr-TR" sz="3600" dirty="0"/>
              <a:t>Programı</a:t>
            </a:r>
            <a:br>
              <a:rPr lang="tr-TR" sz="3600" dirty="0"/>
            </a:br>
            <a:endParaRPr lang="tr-TR" sz="3600" dirty="0"/>
          </a:p>
        </p:txBody>
      </p:sp>
      <p:sp>
        <p:nvSpPr>
          <p:cNvPr id="3" name="İçerik Yer Tutucusu 2"/>
          <p:cNvSpPr>
            <a:spLocks noGrp="1"/>
          </p:cNvSpPr>
          <p:nvPr>
            <p:ph idx="1"/>
          </p:nvPr>
        </p:nvSpPr>
        <p:spPr>
          <a:xfrm>
            <a:off x="755576" y="1772816"/>
            <a:ext cx="7632848" cy="4464496"/>
          </a:xfrm>
        </p:spPr>
        <p:txBody>
          <a:bodyPr>
            <a:normAutofit fontScale="62500" lnSpcReduction="20000"/>
          </a:bodyPr>
          <a:lstStyle/>
          <a:p>
            <a:pPr fontAlgn="base"/>
            <a:r>
              <a:rPr lang="tr-TR" dirty="0"/>
              <a:t>Milli Eğitim Bakanlığı ile TÜBİTAK arasında 08/09/2015 tarihinde imzalanan ve "TÜBİTAK Tarafından Desteklenen Bilim Fuarlarına Dair İşbirliği Protokolü" kapsamında yer alan "MEB'e bağlı okulların değişik kademelerinde eğitim ve öğretimlerine devam eden öğrencilerde bilim kültürünün gelişmesi" amacıyla 4006 Bilim Fuarları Destekleme Programı 2015-2016 dönemi çağrısı açılmıştır. </a:t>
            </a:r>
          </a:p>
          <a:p>
            <a:pPr fontAlgn="base"/>
            <a:r>
              <a:rPr lang="tr-TR" sz="3300" b="1" dirty="0">
                <a:solidFill>
                  <a:srgbClr val="FF0000"/>
                </a:solidFill>
              </a:rPr>
              <a:t>Başvurular 12 Ekim 2015 – 4 Aralık 2015 </a:t>
            </a:r>
            <a:r>
              <a:rPr lang="tr-TR" sz="3300" b="1" dirty="0" smtClean="0">
                <a:solidFill>
                  <a:srgbClr val="FF0000"/>
                </a:solidFill>
              </a:rPr>
              <a:t> tarihleri </a:t>
            </a:r>
            <a:r>
              <a:rPr lang="tr-TR" dirty="0"/>
              <a:t>arasında</a:t>
            </a:r>
            <a:r>
              <a:rPr lang="tr-TR" sz="2900" b="1" dirty="0">
                <a:solidFill>
                  <a:srgbClr val="FF0000"/>
                </a:solidFill>
              </a:rPr>
              <a:t> </a:t>
            </a:r>
            <a:r>
              <a:rPr lang="tr-TR" sz="2900" b="1" u="sng" dirty="0">
                <a:solidFill>
                  <a:srgbClr val="FF0000"/>
                </a:solidFill>
                <a:hlinkClick r:id="rId2"/>
              </a:rPr>
              <a:t>http://bilimiz.tubitak.gov.tr</a:t>
            </a:r>
            <a:r>
              <a:rPr lang="tr-TR" dirty="0"/>
              <a:t> adresi üzerinden alınacaktır.</a:t>
            </a:r>
          </a:p>
          <a:p>
            <a:pPr fontAlgn="base"/>
            <a:r>
              <a:rPr lang="tr-TR" dirty="0"/>
              <a:t>5-12. sınıflar arasında eğitim öğretim hizmeti veren okulların ve </a:t>
            </a:r>
            <a:r>
              <a:rPr lang="tr-TR" dirty="0" err="1"/>
              <a:t>BİLSEM’lerin</a:t>
            </a:r>
            <a:r>
              <a:rPr lang="tr-TR" dirty="0"/>
              <a:t> başvurusu kabul edilmektedir.</a:t>
            </a:r>
          </a:p>
          <a:p>
            <a:pPr fontAlgn="base"/>
            <a:r>
              <a:rPr lang="tr-TR" dirty="0"/>
              <a:t>TÜBİTAK Bilim Fuarları, </a:t>
            </a:r>
            <a:r>
              <a:rPr lang="tr-TR" dirty="0" smtClean="0"/>
              <a:t>2015-2016 Eğitim-Öğretim </a:t>
            </a:r>
            <a:r>
              <a:rPr lang="tr-TR" dirty="0"/>
              <a:t>yılı için </a:t>
            </a:r>
            <a:r>
              <a:rPr lang="tr-TR" sz="3800" b="1" dirty="0">
                <a:solidFill>
                  <a:srgbClr val="FF0000"/>
                </a:solidFill>
              </a:rPr>
              <a:t>7 Mart– 3 Haziran 2016 </a:t>
            </a:r>
            <a:r>
              <a:rPr lang="tr-TR" dirty="0" smtClean="0"/>
              <a:t> tarihleri </a:t>
            </a:r>
            <a:r>
              <a:rPr lang="tr-TR" dirty="0"/>
              <a:t>arasında </a:t>
            </a:r>
            <a:r>
              <a:rPr lang="tr-TR" dirty="0" smtClean="0"/>
              <a:t>minimum 15-25 </a:t>
            </a:r>
            <a:r>
              <a:rPr lang="tr-TR" dirty="0"/>
              <a:t>proje ile fuar sergisi </a:t>
            </a:r>
            <a:r>
              <a:rPr lang="tr-TR" dirty="0" smtClean="0"/>
              <a:t>gerçekleştirilecektir. </a:t>
            </a:r>
            <a:endParaRPr lang="tr-TR" dirty="0"/>
          </a:p>
          <a:p>
            <a:pPr fontAlgn="base"/>
            <a:r>
              <a:rPr lang="tr-TR" dirty="0"/>
              <a:t>2015-2016 eğitim öğretim yılı 4006 TÜBİTAK Bilim Fuarları çağrısında </a:t>
            </a:r>
            <a:r>
              <a:rPr lang="tr-TR" b="1" dirty="0"/>
              <a:t>desteklenecek okullar ve </a:t>
            </a:r>
            <a:r>
              <a:rPr lang="tr-TR" b="1" dirty="0" err="1"/>
              <a:t>BİLSEMler</a:t>
            </a:r>
            <a:r>
              <a:rPr lang="tr-TR" dirty="0"/>
              <a:t>, proje yürütücüsünün çağrıya başvuru sırası ve il kotası göz önüne alınarak, 4006 çağrısının bütçesine göre daha sonra belirlenecektir. </a:t>
            </a:r>
            <a:r>
              <a:rPr lang="tr-TR" dirty="0" smtClean="0"/>
              <a:t>Başvuru </a:t>
            </a:r>
            <a:r>
              <a:rPr lang="tr-TR" dirty="0"/>
              <a:t>sırası, sistemdeki başvuru gün/saat/dakika/saniye bilgisi verilerinden belirlenecek olup, öncelik ilk başvuru sahiplerine verilecektir</a:t>
            </a:r>
            <a:r>
              <a:rPr lang="tr-TR" dirty="0" smtClean="0"/>
              <a:t>.</a:t>
            </a:r>
          </a:p>
          <a:p>
            <a:pPr fontAlgn="base"/>
            <a:r>
              <a:rPr lang="tr-TR" sz="3400" b="1" dirty="0" smtClean="0">
                <a:solidFill>
                  <a:srgbClr val="FF0000"/>
                </a:solidFill>
              </a:rPr>
              <a:t>Destek tutarı 5000 TL </a:t>
            </a:r>
            <a:r>
              <a:rPr lang="tr-TR" sz="3400" b="1" dirty="0" err="1" smtClean="0">
                <a:solidFill>
                  <a:srgbClr val="FF0000"/>
                </a:solidFill>
              </a:rPr>
              <a:t>dir</a:t>
            </a:r>
            <a:r>
              <a:rPr lang="tr-TR" sz="3400" b="1" dirty="0" smtClean="0">
                <a:solidFill>
                  <a:srgbClr val="FF0000"/>
                </a:solidFill>
              </a:rPr>
              <a:t>. Ayrıca öğretmenlerimiz çalışmaları kapsamında egzersiz ücreti alabileceklerdir</a:t>
            </a:r>
            <a:r>
              <a:rPr lang="tr-TR" dirty="0" smtClean="0"/>
              <a:t>. </a:t>
            </a:r>
            <a:endParaRPr lang="tr-TR" dirty="0"/>
          </a:p>
          <a:p>
            <a:endParaRPr lang="tr-TR" dirty="0"/>
          </a:p>
        </p:txBody>
      </p:sp>
    </p:spTree>
    <p:extLst>
      <p:ext uri="{BB962C8B-B14F-4D97-AF65-F5344CB8AC3E}">
        <p14:creationId xmlns:p14="http://schemas.microsoft.com/office/powerpoint/2010/main" val="221224761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roje Bilgilendirme Toplantıları\tübitak bilim fuar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
            <a:ext cx="9144000" cy="69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2158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4004 - Doğa Eğitimi ve Bilim Okulları</a:t>
            </a:r>
            <a:br>
              <a:rPr lang="tr-TR" sz="3600" dirty="0"/>
            </a:br>
            <a:endParaRPr lang="tr-TR" sz="3600" dirty="0"/>
          </a:p>
        </p:txBody>
      </p:sp>
      <p:sp>
        <p:nvSpPr>
          <p:cNvPr id="3" name="İçerik Yer Tutucusu 2"/>
          <p:cNvSpPr>
            <a:spLocks noGrp="1"/>
          </p:cNvSpPr>
          <p:nvPr>
            <p:ph idx="1"/>
          </p:nvPr>
        </p:nvSpPr>
        <p:spPr>
          <a:xfrm>
            <a:off x="755576" y="1628800"/>
            <a:ext cx="7632848" cy="4680520"/>
          </a:xfrm>
        </p:spPr>
        <p:txBody>
          <a:bodyPr>
            <a:noAutofit/>
          </a:bodyPr>
          <a:lstStyle/>
          <a:p>
            <a:r>
              <a:rPr lang="tr-TR" sz="1100" dirty="0"/>
              <a:t>4004 Bilim ve Toplum Projeleri, bilginin toplum ile buluşturulmasını ve yaygınlaştırılmasını, bunu yaparken de bilginin mümkün olduğunca görselleştirilerek, etkileşimli uygulamalarla anlaşılır bir biçimde aktarılmasını amaçlar. Bu projelerde; katılımcılara olabildiğince fazla bilgi aktarılması değil, katılımcıların basit bilimsel olguları fark etmeleri sağlanarak, merak duygularının, araştırma, sorgulama ve öğrenme isteklerinin tetiklenmesi amaçlanır</a:t>
            </a:r>
            <a:r>
              <a:rPr lang="tr-TR" sz="1100" dirty="0" smtClean="0"/>
              <a:t>.</a:t>
            </a:r>
          </a:p>
          <a:p>
            <a:r>
              <a:rPr lang="tr-TR" sz="1100" dirty="0"/>
              <a:t>Doğa, bilim ve teknoloji konularında farkındalık yaratmak amacıyla hedef kitlenin bilimsel konu, kavram ve süreçleri gözlem ve uygulamalarla anlamasına ve anlamlandırmasına imkan sağlayan ve belirli bir program dahilinde gerçekleştirilen etkinlikler, konaklamalı veya konaklamasız eğitim programlarıdır</a:t>
            </a:r>
            <a:r>
              <a:rPr lang="tr-TR" sz="1100" dirty="0" smtClean="0"/>
              <a:t>.</a:t>
            </a:r>
          </a:p>
          <a:p>
            <a:pPr lvl="1"/>
            <a:r>
              <a:rPr lang="tr-TR" sz="1200" b="1" dirty="0">
                <a:solidFill>
                  <a:srgbClr val="FF0000"/>
                </a:solidFill>
              </a:rPr>
              <a:t>Doğa Bilimleri: Matematik ve Bilgisayar Bilimleri, Ekoloji ve Çevre, Havacılık, Astronomi ve Uzay Bilimleri, Fizik, Kimya, Jeoloji, Jeofizik, Meteoroloji, Deniz Bilimleri, Biyoloji, Genetik vb. </a:t>
            </a:r>
            <a:endParaRPr lang="tr-TR" sz="1200" b="1" dirty="0" smtClean="0">
              <a:solidFill>
                <a:srgbClr val="FF0000"/>
              </a:solidFill>
            </a:endParaRPr>
          </a:p>
          <a:p>
            <a:pPr lvl="1"/>
            <a:r>
              <a:rPr lang="tr-TR" sz="1200" b="1" dirty="0" smtClean="0">
                <a:solidFill>
                  <a:srgbClr val="FF0000"/>
                </a:solidFill>
              </a:rPr>
              <a:t>Mühendislik </a:t>
            </a:r>
            <a:r>
              <a:rPr lang="tr-TR" sz="1200" b="1" dirty="0">
                <a:solidFill>
                  <a:srgbClr val="FF0000"/>
                </a:solidFill>
              </a:rPr>
              <a:t>ve Teknoloji Alanları </a:t>
            </a:r>
          </a:p>
          <a:p>
            <a:pPr lvl="1"/>
            <a:r>
              <a:rPr lang="tr-TR" sz="1200" b="1" dirty="0" smtClean="0">
                <a:solidFill>
                  <a:srgbClr val="FF0000"/>
                </a:solidFill>
              </a:rPr>
              <a:t>Tıbbi </a:t>
            </a:r>
            <a:r>
              <a:rPr lang="tr-TR" sz="1200" b="1" dirty="0">
                <a:solidFill>
                  <a:srgbClr val="FF0000"/>
                </a:solidFill>
              </a:rPr>
              <a:t>Bilimler </a:t>
            </a:r>
            <a:endParaRPr lang="tr-TR" sz="1200" b="1" dirty="0" smtClean="0">
              <a:solidFill>
                <a:srgbClr val="FF0000"/>
              </a:solidFill>
            </a:endParaRPr>
          </a:p>
          <a:p>
            <a:pPr lvl="1"/>
            <a:r>
              <a:rPr lang="tr-TR" sz="1200" b="1" dirty="0" smtClean="0">
                <a:solidFill>
                  <a:srgbClr val="FF0000"/>
                </a:solidFill>
              </a:rPr>
              <a:t>Tarımsal </a:t>
            </a:r>
            <a:r>
              <a:rPr lang="tr-TR" sz="1200" b="1" dirty="0">
                <a:solidFill>
                  <a:srgbClr val="FF0000"/>
                </a:solidFill>
              </a:rPr>
              <a:t>Bilimler: Ziraat, Ormancılık, Bahçecilik, Veterinerlik vb. </a:t>
            </a:r>
            <a:endParaRPr lang="tr-TR" sz="1200" b="1" dirty="0" smtClean="0">
              <a:solidFill>
                <a:srgbClr val="FF0000"/>
              </a:solidFill>
            </a:endParaRPr>
          </a:p>
          <a:p>
            <a:pPr lvl="1"/>
            <a:r>
              <a:rPr lang="tr-TR" sz="1200" b="1" dirty="0" smtClean="0">
                <a:solidFill>
                  <a:srgbClr val="FF0000"/>
                </a:solidFill>
              </a:rPr>
              <a:t>Sosyal </a:t>
            </a:r>
            <a:r>
              <a:rPr lang="tr-TR" sz="1200" b="1" dirty="0">
                <a:solidFill>
                  <a:srgbClr val="FF0000"/>
                </a:solidFill>
              </a:rPr>
              <a:t>Bilimler: Psikoloji, Ekonomi, Eğitim Bilimleri, Spor Bilimleri, Antropoloji, Coğrafya, Şehir Planlaması ve Kırsal Planlama, Yönetim, Hukuk, Dilbilim, Sosyoloji vb. </a:t>
            </a:r>
          </a:p>
          <a:p>
            <a:pPr lvl="1"/>
            <a:r>
              <a:rPr lang="tr-TR" sz="1200" b="1" dirty="0" smtClean="0">
                <a:solidFill>
                  <a:srgbClr val="FF0000"/>
                </a:solidFill>
              </a:rPr>
              <a:t>Beşeri </a:t>
            </a:r>
            <a:r>
              <a:rPr lang="tr-TR" sz="1200" b="1" dirty="0">
                <a:solidFill>
                  <a:srgbClr val="FF0000"/>
                </a:solidFill>
              </a:rPr>
              <a:t>Bilimler: Tarih, Arkeoloji, Felsefe, Sanat Tarihi, Müzik vb</a:t>
            </a:r>
            <a:r>
              <a:rPr lang="tr-TR" sz="1200" b="1" dirty="0" smtClean="0">
                <a:solidFill>
                  <a:srgbClr val="FF0000"/>
                </a:solidFill>
              </a:rPr>
              <a:t>.</a:t>
            </a:r>
          </a:p>
          <a:p>
            <a:pPr marL="365760" lvl="1" indent="0">
              <a:buNone/>
            </a:pPr>
            <a:endParaRPr lang="tr-TR" sz="1200" b="1" dirty="0" smtClean="0">
              <a:solidFill>
                <a:srgbClr val="FF0000"/>
              </a:solidFill>
            </a:endParaRPr>
          </a:p>
          <a:p>
            <a:pPr marL="365760" lvl="1" indent="0">
              <a:buNone/>
            </a:pPr>
            <a:r>
              <a:rPr lang="tr-TR" sz="1600" b="1" dirty="0" smtClean="0">
                <a:solidFill>
                  <a:srgbClr val="FF0000"/>
                </a:solidFill>
              </a:rPr>
              <a:t>Yürütücü </a:t>
            </a:r>
            <a:r>
              <a:rPr lang="tr-TR" sz="1600" b="1" dirty="0">
                <a:solidFill>
                  <a:srgbClr val="FF0000"/>
                </a:solidFill>
              </a:rPr>
              <a:t>olmanın koşulu; En az tezli yüksek lisans derecesine sahip olmak </a:t>
            </a:r>
            <a:r>
              <a:rPr lang="tr-TR" sz="1050" dirty="0"/>
              <a:t>ve bir üniversitede veya kamu kurum/kuruluşunda tam zamanlı personel kadrosunda olmaktır</a:t>
            </a:r>
            <a:r>
              <a:rPr lang="tr-TR" sz="1050" dirty="0" smtClean="0"/>
              <a:t>.</a:t>
            </a:r>
          </a:p>
          <a:p>
            <a:pPr marL="365760" lvl="1" indent="0">
              <a:buNone/>
            </a:pPr>
            <a:endParaRPr lang="tr-TR" sz="1050" dirty="0" smtClean="0"/>
          </a:p>
          <a:p>
            <a:pPr marL="365760" lvl="1" indent="0">
              <a:buNone/>
            </a:pPr>
            <a:r>
              <a:rPr lang="tr-TR" sz="1050" dirty="0" smtClean="0"/>
              <a:t>Bilim </a:t>
            </a:r>
            <a:r>
              <a:rPr lang="tr-TR" sz="1050" dirty="0"/>
              <a:t>ve Toplum Projeleri destek üst limiti, Proje Teşvik İkramiyesi ve Kurum Hissesi hariç </a:t>
            </a:r>
            <a:r>
              <a:rPr lang="tr-TR" sz="1400" dirty="0">
                <a:solidFill>
                  <a:srgbClr val="FF0000"/>
                </a:solidFill>
              </a:rPr>
              <a:t>120.000 TL (KDV dahil) </a:t>
            </a:r>
            <a:r>
              <a:rPr lang="tr-TR" sz="1050" dirty="0"/>
              <a:t>olarak belirlenmiştir.</a:t>
            </a:r>
          </a:p>
        </p:txBody>
      </p:sp>
    </p:spTree>
    <p:extLst>
      <p:ext uri="{BB962C8B-B14F-4D97-AF65-F5344CB8AC3E}">
        <p14:creationId xmlns:p14="http://schemas.microsoft.com/office/powerpoint/2010/main" val="74563694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Proje Bilgilendirme Toplantıları\tubitak 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848872" cy="639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011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4005 - Bilim ve Toplum Yenilikçi Eğitim Uygulamaları</a:t>
            </a:r>
          </a:p>
        </p:txBody>
      </p:sp>
      <p:sp>
        <p:nvSpPr>
          <p:cNvPr id="3" name="İçerik Yer Tutucusu 2"/>
          <p:cNvSpPr>
            <a:spLocks noGrp="1"/>
          </p:cNvSpPr>
          <p:nvPr>
            <p:ph idx="1"/>
          </p:nvPr>
        </p:nvSpPr>
        <p:spPr>
          <a:xfrm>
            <a:off x="755576" y="2119256"/>
            <a:ext cx="7632848" cy="4190063"/>
          </a:xfrm>
        </p:spPr>
        <p:txBody>
          <a:bodyPr>
            <a:normAutofit fontScale="70000" lnSpcReduction="20000"/>
          </a:bodyPr>
          <a:lstStyle/>
          <a:p>
            <a:r>
              <a:rPr lang="tr-TR" b="1" dirty="0">
                <a:solidFill>
                  <a:srgbClr val="FF0000"/>
                </a:solidFill>
              </a:rPr>
              <a:t>4005 kodlu çağrı programı öğretmenlere/akademisyenlere</a:t>
            </a:r>
            <a:r>
              <a:rPr lang="tr-TR" dirty="0"/>
              <a:t>; öğrencilerde ve toplumda bilime ve bilimsel konulara ilişkin olumlu tutum geliştirilmesi amacıyla, kendi branşlarına ve genel olarak </a:t>
            </a:r>
            <a:r>
              <a:rPr lang="tr-TR" sz="2600" b="1" dirty="0">
                <a:solidFill>
                  <a:srgbClr val="FF0000"/>
                </a:solidFill>
              </a:rPr>
              <a:t>öğretmenlik mesleğine özgü yenilikçi yaklaşım, strateji, yöntem ve tekniklerin etkileşimli olarak kazandırılmasını amaçlar</a:t>
            </a:r>
            <a:r>
              <a:rPr lang="tr-TR" sz="2600" b="1" dirty="0" smtClean="0">
                <a:solidFill>
                  <a:srgbClr val="FF0000"/>
                </a:solidFill>
              </a:rPr>
              <a:t>.</a:t>
            </a:r>
            <a:endParaRPr lang="tr-TR" b="1" dirty="0" smtClean="0">
              <a:solidFill>
                <a:srgbClr val="FF0000"/>
              </a:solidFill>
            </a:endParaRPr>
          </a:p>
          <a:p>
            <a:pPr lvl="1"/>
            <a:r>
              <a:rPr lang="tr-TR" dirty="0">
                <a:solidFill>
                  <a:srgbClr val="FF0000"/>
                </a:solidFill>
              </a:rPr>
              <a:t>Doğa Bilimleri: Ekoloji ve Çevre, Havacılık, Astronomi ve Uzay Bilimleri, Fizik, Kimya, Jeoloji, Jeofizik, Meteoroloji, Deniz Bilimleri, Biyoloji, Genetik vb. </a:t>
            </a:r>
          </a:p>
          <a:p>
            <a:pPr lvl="1"/>
            <a:r>
              <a:rPr lang="tr-TR" dirty="0" smtClean="0">
                <a:solidFill>
                  <a:srgbClr val="FF0000"/>
                </a:solidFill>
              </a:rPr>
              <a:t>Mühendislik </a:t>
            </a:r>
            <a:r>
              <a:rPr lang="tr-TR" dirty="0">
                <a:solidFill>
                  <a:srgbClr val="FF0000"/>
                </a:solidFill>
              </a:rPr>
              <a:t>ve Teknoloji Alanları, </a:t>
            </a:r>
          </a:p>
          <a:p>
            <a:pPr lvl="1"/>
            <a:r>
              <a:rPr lang="tr-TR" dirty="0" smtClean="0">
                <a:solidFill>
                  <a:srgbClr val="FF0000"/>
                </a:solidFill>
              </a:rPr>
              <a:t>Matematik </a:t>
            </a:r>
            <a:r>
              <a:rPr lang="tr-TR" dirty="0">
                <a:solidFill>
                  <a:srgbClr val="FF0000"/>
                </a:solidFill>
              </a:rPr>
              <a:t>ve Bilgisayar Bilimleri, </a:t>
            </a:r>
          </a:p>
          <a:p>
            <a:pPr lvl="1"/>
            <a:r>
              <a:rPr lang="tr-TR" dirty="0" smtClean="0">
                <a:solidFill>
                  <a:srgbClr val="FF0000"/>
                </a:solidFill>
              </a:rPr>
              <a:t>Tıbbi </a:t>
            </a:r>
            <a:r>
              <a:rPr lang="tr-TR" dirty="0">
                <a:solidFill>
                  <a:srgbClr val="FF0000"/>
                </a:solidFill>
              </a:rPr>
              <a:t>Bilimler </a:t>
            </a:r>
            <a:endParaRPr lang="tr-TR" dirty="0" smtClean="0">
              <a:solidFill>
                <a:srgbClr val="FF0000"/>
              </a:solidFill>
            </a:endParaRPr>
          </a:p>
          <a:p>
            <a:pPr lvl="1"/>
            <a:r>
              <a:rPr lang="tr-TR" dirty="0" smtClean="0">
                <a:solidFill>
                  <a:srgbClr val="FF0000"/>
                </a:solidFill>
              </a:rPr>
              <a:t>Tarımsal </a:t>
            </a:r>
            <a:r>
              <a:rPr lang="tr-TR" dirty="0">
                <a:solidFill>
                  <a:srgbClr val="FF0000"/>
                </a:solidFill>
              </a:rPr>
              <a:t>Bilimler: Ziraat, Ormancılık, Bahçecilik, Veterinerlik </a:t>
            </a:r>
            <a:r>
              <a:rPr lang="tr-TR" dirty="0" smtClean="0">
                <a:solidFill>
                  <a:srgbClr val="FF0000"/>
                </a:solidFill>
              </a:rPr>
              <a:t>vb.</a:t>
            </a:r>
          </a:p>
          <a:p>
            <a:pPr lvl="1"/>
            <a:r>
              <a:rPr lang="tr-TR" dirty="0" smtClean="0">
                <a:solidFill>
                  <a:srgbClr val="FF0000"/>
                </a:solidFill>
              </a:rPr>
              <a:t>Sosyal </a:t>
            </a:r>
            <a:r>
              <a:rPr lang="tr-TR" dirty="0">
                <a:solidFill>
                  <a:srgbClr val="FF0000"/>
                </a:solidFill>
              </a:rPr>
              <a:t>Bilimler: Psikoloji, Ekonomi, Eğitim Bilimleri, Spor Bilimleri, Antropoloji, Coğrafya, Şehir Planlaması ve Kırsal Planlama, Yönetim, Hukuk, Dilbilim, Sosyoloji vb. </a:t>
            </a:r>
            <a:endParaRPr lang="tr-TR" dirty="0" smtClean="0">
              <a:solidFill>
                <a:srgbClr val="FF0000"/>
              </a:solidFill>
            </a:endParaRPr>
          </a:p>
          <a:p>
            <a:pPr lvl="1"/>
            <a:r>
              <a:rPr lang="tr-TR" dirty="0" smtClean="0">
                <a:solidFill>
                  <a:srgbClr val="FF0000"/>
                </a:solidFill>
              </a:rPr>
              <a:t>Beşeri </a:t>
            </a:r>
            <a:r>
              <a:rPr lang="tr-TR" dirty="0">
                <a:solidFill>
                  <a:srgbClr val="FF0000"/>
                </a:solidFill>
              </a:rPr>
              <a:t>Bilimler: Tarih, Arkeoloji, Felsefe, Sanat Tarihi, Müzik </a:t>
            </a:r>
            <a:r>
              <a:rPr lang="tr-TR" dirty="0" err="1" smtClean="0">
                <a:solidFill>
                  <a:srgbClr val="FF0000"/>
                </a:solidFill>
              </a:rPr>
              <a:t>vb</a:t>
            </a:r>
            <a:endParaRPr lang="tr-TR" dirty="0" smtClean="0">
              <a:solidFill>
                <a:srgbClr val="FF0000"/>
              </a:solidFill>
            </a:endParaRPr>
          </a:p>
          <a:p>
            <a:pPr marL="365760" lvl="1" indent="0">
              <a:buNone/>
            </a:pPr>
            <a:r>
              <a:rPr lang="tr-TR" dirty="0"/>
              <a:t>Bilim ve Toplum Projeleri destek üst limiti, Proje Teşvik İkramiyesi ve Kurum Hissesi hariç </a:t>
            </a:r>
            <a:r>
              <a:rPr lang="tr-TR" sz="2600" b="1" dirty="0">
                <a:solidFill>
                  <a:srgbClr val="FF0000"/>
                </a:solidFill>
              </a:rPr>
              <a:t>120.000 TL (KDV dâhil) </a:t>
            </a:r>
            <a:r>
              <a:rPr lang="tr-TR" dirty="0"/>
              <a:t>olarak belirlenmiştir.</a:t>
            </a:r>
          </a:p>
        </p:txBody>
      </p:sp>
    </p:spTree>
    <p:extLst>
      <p:ext uri="{BB962C8B-B14F-4D97-AF65-F5344CB8AC3E}">
        <p14:creationId xmlns:p14="http://schemas.microsoft.com/office/powerpoint/2010/main" val="20405747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4007 - Bilim Şenliği Destekleme Programı</a:t>
            </a:r>
          </a:p>
        </p:txBody>
      </p:sp>
      <p:sp>
        <p:nvSpPr>
          <p:cNvPr id="3" name="İçerik Yer Tutucusu 2"/>
          <p:cNvSpPr>
            <a:spLocks noGrp="1"/>
          </p:cNvSpPr>
          <p:nvPr>
            <p:ph idx="1"/>
          </p:nvPr>
        </p:nvSpPr>
        <p:spPr>
          <a:xfrm>
            <a:off x="755576" y="2119256"/>
            <a:ext cx="7632848" cy="4118055"/>
          </a:xfrm>
        </p:spPr>
        <p:txBody>
          <a:bodyPr>
            <a:normAutofit lnSpcReduction="10000"/>
          </a:bodyPr>
          <a:lstStyle/>
          <a:p>
            <a:r>
              <a:rPr lang="tr-TR" sz="1600" b="1" dirty="0">
                <a:solidFill>
                  <a:srgbClr val="FF0000"/>
                </a:solidFill>
              </a:rPr>
              <a:t>4007 Bilim Şenliği Destekleme Programı</a:t>
            </a:r>
            <a:r>
              <a:rPr lang="tr-TR" sz="1600" dirty="0"/>
              <a:t>, bilim iletişiminin sağlanması, </a:t>
            </a:r>
            <a:r>
              <a:rPr lang="tr-TR" sz="1600" dirty="0" smtClean="0"/>
              <a:t>bilimsel bilginin </a:t>
            </a:r>
            <a:r>
              <a:rPr lang="tr-TR" sz="1600" dirty="0"/>
              <a:t>geniş toplum kitlelerine ulaştırılması ve bilim-teknoloji arasındaki </a:t>
            </a:r>
            <a:r>
              <a:rPr lang="tr-TR" sz="1600" dirty="0" smtClean="0"/>
              <a:t>etkileşimin kavratılması </a:t>
            </a:r>
            <a:r>
              <a:rPr lang="tr-TR" sz="1600" dirty="0"/>
              <a:t>için </a:t>
            </a:r>
            <a:r>
              <a:rPr lang="tr-TR" sz="2000" b="1" dirty="0">
                <a:solidFill>
                  <a:srgbClr val="FF0000"/>
                </a:solidFill>
              </a:rPr>
              <a:t>sergi, sahne şovları, gösteri, atölye/laboratuvar çalışmaları, </a:t>
            </a:r>
            <a:r>
              <a:rPr lang="tr-TR" sz="2000" b="1" dirty="0" smtClean="0">
                <a:solidFill>
                  <a:srgbClr val="FF0000"/>
                </a:solidFill>
              </a:rPr>
              <a:t>tematik bilim </a:t>
            </a:r>
            <a:r>
              <a:rPr lang="tr-TR" sz="2000" b="1" dirty="0">
                <a:solidFill>
                  <a:srgbClr val="FF0000"/>
                </a:solidFill>
              </a:rPr>
              <a:t>oyunları, yarışmalar, söyleşiler vb. etkinlikler yoluyla </a:t>
            </a:r>
            <a:r>
              <a:rPr lang="tr-TR" sz="1600" dirty="0"/>
              <a:t>katılımcıların temel </a:t>
            </a:r>
            <a:r>
              <a:rPr lang="tr-TR" sz="1600" dirty="0" smtClean="0"/>
              <a:t>bilimsel olguları </a:t>
            </a:r>
            <a:r>
              <a:rPr lang="tr-TR" sz="1600" dirty="0"/>
              <a:t>fark etmelerinin sağlanması, merak duygularının, araştırma, sorgulama </a:t>
            </a:r>
            <a:r>
              <a:rPr lang="tr-TR" sz="1600" dirty="0" smtClean="0"/>
              <a:t>ve öğrenme </a:t>
            </a:r>
            <a:r>
              <a:rPr lang="tr-TR" sz="1600" dirty="0"/>
              <a:t>isteklerinin tetiklenmesini amaçlar. </a:t>
            </a:r>
            <a:endParaRPr lang="tr-TR" sz="1600" dirty="0" smtClean="0"/>
          </a:p>
          <a:p>
            <a:pPr lvl="1"/>
            <a:r>
              <a:rPr lang="tr-TR" sz="1600" b="1" dirty="0">
                <a:solidFill>
                  <a:srgbClr val="FF0000"/>
                </a:solidFill>
              </a:rPr>
              <a:t>Doğa Bilimleri</a:t>
            </a:r>
          </a:p>
          <a:p>
            <a:pPr lvl="1"/>
            <a:r>
              <a:rPr lang="tr-TR" sz="1600" b="1" dirty="0" smtClean="0">
                <a:solidFill>
                  <a:srgbClr val="FF0000"/>
                </a:solidFill>
              </a:rPr>
              <a:t>Mühendislik </a:t>
            </a:r>
            <a:r>
              <a:rPr lang="tr-TR" sz="1600" b="1" dirty="0">
                <a:solidFill>
                  <a:srgbClr val="FF0000"/>
                </a:solidFill>
              </a:rPr>
              <a:t>ve Teknoloji Alanları</a:t>
            </a:r>
          </a:p>
          <a:p>
            <a:pPr lvl="1"/>
            <a:r>
              <a:rPr lang="tr-TR" sz="1600" b="1" dirty="0" smtClean="0">
                <a:solidFill>
                  <a:srgbClr val="FF0000"/>
                </a:solidFill>
              </a:rPr>
              <a:t>Tıbbi </a:t>
            </a:r>
            <a:r>
              <a:rPr lang="tr-TR" sz="1600" b="1" dirty="0">
                <a:solidFill>
                  <a:srgbClr val="FF0000"/>
                </a:solidFill>
              </a:rPr>
              <a:t>Bilimler</a:t>
            </a:r>
          </a:p>
          <a:p>
            <a:pPr lvl="1"/>
            <a:r>
              <a:rPr lang="tr-TR" sz="1600" b="1" dirty="0" smtClean="0">
                <a:solidFill>
                  <a:srgbClr val="FF0000"/>
                </a:solidFill>
              </a:rPr>
              <a:t>Tarımsal </a:t>
            </a:r>
            <a:r>
              <a:rPr lang="tr-TR" sz="1600" b="1" dirty="0">
                <a:solidFill>
                  <a:srgbClr val="FF0000"/>
                </a:solidFill>
              </a:rPr>
              <a:t>Bilimler</a:t>
            </a:r>
          </a:p>
          <a:p>
            <a:pPr lvl="1"/>
            <a:r>
              <a:rPr lang="tr-TR" sz="1600" b="1" dirty="0" smtClean="0">
                <a:solidFill>
                  <a:srgbClr val="FF0000"/>
                </a:solidFill>
              </a:rPr>
              <a:t>Sosyal </a:t>
            </a:r>
            <a:r>
              <a:rPr lang="tr-TR" sz="1600" b="1" dirty="0">
                <a:solidFill>
                  <a:srgbClr val="FF0000"/>
                </a:solidFill>
              </a:rPr>
              <a:t>ve Beşeri </a:t>
            </a:r>
            <a:r>
              <a:rPr lang="tr-TR" sz="1600" b="1" dirty="0" smtClean="0">
                <a:solidFill>
                  <a:srgbClr val="FF0000"/>
                </a:solidFill>
              </a:rPr>
              <a:t>Bilimler</a:t>
            </a:r>
            <a:endParaRPr lang="tr-TR" sz="1600" b="1" dirty="0">
              <a:solidFill>
                <a:srgbClr val="FF0000"/>
              </a:solidFill>
            </a:endParaRPr>
          </a:p>
          <a:p>
            <a:pPr marL="365760" lvl="1" indent="0">
              <a:buNone/>
            </a:pPr>
            <a:r>
              <a:rPr lang="tr-TR" sz="1400" dirty="0"/>
              <a:t>Bilim Şenlikleri </a:t>
            </a:r>
            <a:r>
              <a:rPr lang="tr-TR" sz="1800" dirty="0">
                <a:solidFill>
                  <a:srgbClr val="FF0000"/>
                </a:solidFill>
              </a:rPr>
              <a:t>toplumun geneline hitap edebilen </a:t>
            </a:r>
            <a:r>
              <a:rPr lang="tr-TR" sz="1800" dirty="0" smtClean="0">
                <a:solidFill>
                  <a:srgbClr val="FF0000"/>
                </a:solidFill>
              </a:rPr>
              <a:t>organizasyonlardır</a:t>
            </a:r>
            <a:r>
              <a:rPr lang="tr-TR" sz="1400" dirty="0" smtClean="0"/>
              <a:t>.</a:t>
            </a:r>
          </a:p>
          <a:p>
            <a:pPr marL="365760" lvl="1" indent="0">
              <a:buNone/>
            </a:pPr>
            <a:r>
              <a:rPr lang="tr-TR" sz="1400" dirty="0"/>
              <a:t>Bilim Şenlikleri Destekleme Programı destek üst limiti </a:t>
            </a:r>
            <a:r>
              <a:rPr lang="tr-TR" sz="1400" b="1" dirty="0">
                <a:solidFill>
                  <a:srgbClr val="FF0000"/>
                </a:solidFill>
              </a:rPr>
              <a:t>100.000 TL </a:t>
            </a:r>
            <a:r>
              <a:rPr lang="tr-TR" sz="1400" dirty="0"/>
              <a:t>(KDV dahil) olarak belirlenmiştir</a:t>
            </a:r>
          </a:p>
        </p:txBody>
      </p:sp>
    </p:spTree>
    <p:extLst>
      <p:ext uri="{BB962C8B-B14F-4D97-AF65-F5344CB8AC3E}">
        <p14:creationId xmlns:p14="http://schemas.microsoft.com/office/powerpoint/2010/main" val="7074062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254</TotalTime>
  <Words>816</Words>
  <Application>Microsoft Office PowerPoint</Application>
  <PresentationFormat>Ekran Gösterisi (4:3)</PresentationFormat>
  <Paragraphs>74</Paragraphs>
  <Slides>11</Slides>
  <Notes>0</Notes>
  <HiddenSlides>0</HiddenSlides>
  <MMClips>0</MMClips>
  <ScaleCrop>false</ScaleCrop>
  <HeadingPairs>
    <vt:vector size="4" baseType="variant">
      <vt:variant>
        <vt:lpstr>Tema</vt:lpstr>
      </vt:variant>
      <vt:variant>
        <vt:i4>2</vt:i4>
      </vt:variant>
      <vt:variant>
        <vt:lpstr>Slayt Başlıkları</vt:lpstr>
      </vt:variant>
      <vt:variant>
        <vt:i4>11</vt:i4>
      </vt:variant>
    </vt:vector>
  </HeadingPairs>
  <TitlesOfParts>
    <vt:vector size="13" baseType="lpstr">
      <vt:lpstr>Tema1</vt:lpstr>
      <vt:lpstr>Raptiye</vt:lpstr>
      <vt:lpstr>TÜBİTAK DESTEKLERİ</vt:lpstr>
      <vt:lpstr>Destek Türleri-1</vt:lpstr>
      <vt:lpstr>Destek Türleri-2</vt:lpstr>
      <vt:lpstr>4006 - TÜBİTAK Bilim Fuarları  Destekleme Programı </vt:lpstr>
      <vt:lpstr>PowerPoint Sunusu</vt:lpstr>
      <vt:lpstr>4004 - Doğa Eğitimi ve Bilim Okulları </vt:lpstr>
      <vt:lpstr>PowerPoint Sunusu</vt:lpstr>
      <vt:lpstr>4005 - Bilim ve Toplum Yenilikçi Eğitim Uygulamaları</vt:lpstr>
      <vt:lpstr>4007 - Bilim Şenliği Destekleme Programı</vt:lpstr>
      <vt:lpstr>2223-B - Yurt İçi Bilimsel Etkinlik Düzenleme Desteği</vt:lpstr>
      <vt:lpstr>İletişim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 DESTEKLERİ</dc:title>
  <dc:creator>USER</dc:creator>
  <cp:lastModifiedBy>kullanıcı</cp:lastModifiedBy>
  <cp:revision>18</cp:revision>
  <dcterms:created xsi:type="dcterms:W3CDTF">2015-11-04T07:39:24Z</dcterms:created>
  <dcterms:modified xsi:type="dcterms:W3CDTF">2015-11-15T22:20:39Z</dcterms:modified>
</cp:coreProperties>
</file>